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4" r:id="rId1"/>
  </p:sldMasterIdLst>
  <p:notesMasterIdLst>
    <p:notesMasterId r:id="rId36"/>
  </p:notesMasterIdLst>
  <p:sldIdLst>
    <p:sldId id="649" r:id="rId2"/>
    <p:sldId id="650" r:id="rId3"/>
    <p:sldId id="735" r:id="rId4"/>
    <p:sldId id="760" r:id="rId5"/>
    <p:sldId id="668" r:id="rId6"/>
    <p:sldId id="778" r:id="rId7"/>
    <p:sldId id="779" r:id="rId8"/>
    <p:sldId id="780" r:id="rId9"/>
    <p:sldId id="781" r:id="rId10"/>
    <p:sldId id="782" r:id="rId11"/>
    <p:sldId id="783" r:id="rId12"/>
    <p:sldId id="784" r:id="rId13"/>
    <p:sldId id="785" r:id="rId14"/>
    <p:sldId id="786" r:id="rId15"/>
    <p:sldId id="787" r:id="rId16"/>
    <p:sldId id="789" r:id="rId17"/>
    <p:sldId id="790" r:id="rId18"/>
    <p:sldId id="791" r:id="rId19"/>
    <p:sldId id="792" r:id="rId20"/>
    <p:sldId id="793" r:id="rId21"/>
    <p:sldId id="794" r:id="rId22"/>
    <p:sldId id="796" r:id="rId23"/>
    <p:sldId id="797" r:id="rId24"/>
    <p:sldId id="800" r:id="rId25"/>
    <p:sldId id="802" r:id="rId26"/>
    <p:sldId id="799" r:id="rId27"/>
    <p:sldId id="803" r:id="rId28"/>
    <p:sldId id="804" r:id="rId29"/>
    <p:sldId id="805" r:id="rId30"/>
    <p:sldId id="807" r:id="rId31"/>
    <p:sldId id="811" r:id="rId32"/>
    <p:sldId id="812" r:id="rId33"/>
    <p:sldId id="813" r:id="rId34"/>
    <p:sldId id="814" r:id="rId35"/>
  </p:sldIdLst>
  <p:sldSz cx="10299700" cy="7772400"/>
  <p:notesSz cx="7772400" cy="10299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6666"/>
    <a:srgbClr val="CCFF99"/>
    <a:srgbClr val="FFCCFF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360" y="96"/>
      </p:cViewPr>
      <p:guideLst>
        <p:guide orient="horz" pos="220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B6EB-A7EE-4DB8-9655-F39BD0BC7E59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582738" y="1287463"/>
            <a:ext cx="460692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4956175"/>
            <a:ext cx="6216650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0FAB3-24F3-4A06-8994-BBA693D3DD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5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FAB3-24F3-4A06-8994-BBA693D3DD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FAB3-24F3-4A06-8994-BBA693D3DD2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8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2186635"/>
            <a:ext cx="10299700" cy="55857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5713119" y="4048126"/>
            <a:ext cx="4186890" cy="37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854875" y="891235"/>
            <a:ext cx="7209790" cy="953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253">
                <a:solidFill>
                  <a:schemeClr val="tx1"/>
                </a:solidFill>
              </a:defRPr>
            </a:lvl1pPr>
            <a:lvl2pPr marL="514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E2A3-EBB2-4E94-98A9-4E5915BA1D47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8270659" y="839419"/>
            <a:ext cx="831334" cy="1858832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8950440" y="1253947"/>
            <a:ext cx="849073" cy="1855913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2051914"/>
            <a:ext cx="10299700" cy="136521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41419" y="2653660"/>
            <a:ext cx="1700226" cy="1596076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478" y="3710026"/>
            <a:ext cx="8754745" cy="1666028"/>
          </a:xfrm>
        </p:spPr>
        <p:txBody>
          <a:bodyPr>
            <a:normAutofit/>
          </a:bodyPr>
          <a:lstStyle>
            <a:lvl1pPr>
              <a:defRPr sz="4956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0299700" cy="15752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564843"/>
            <a:ext cx="10299700" cy="136521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02754-C191-4C9C-AAEE-15F2B649F9AA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514985" y="1948282"/>
            <a:ext cx="9269730" cy="512978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4985" y="25908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8" name="Rectangle 7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889570" y="487071"/>
            <a:ext cx="1689151" cy="660135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1E2C76-B1DC-436A-9BF9-39CFA598F811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514985" y="487071"/>
            <a:ext cx="7209790" cy="660135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250" y="7337145"/>
            <a:ext cx="2403263" cy="341986"/>
          </a:xfrm>
        </p:spPr>
        <p:txBody>
          <a:bodyPr/>
          <a:lstStyle/>
          <a:p>
            <a:fld id="{63321603-1444-4B3F-8F67-875313D470B6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066800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185603" y="147243"/>
            <a:ext cx="854604" cy="984510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3" name="Rectangle 12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187" y="7337145"/>
            <a:ext cx="2403263" cy="341986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72805"/>
          </a:xfrm>
        </p:spPr>
        <p:txBody>
          <a:bodyPr/>
          <a:lstStyle>
            <a:lvl1pPr>
              <a:buClr>
                <a:schemeClr val="tx2"/>
              </a:buClr>
              <a:defRPr sz="28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1pPr>
            <a:lvl2pPr>
              <a:buClr>
                <a:schemeClr val="tx2"/>
              </a:buClr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 </a:t>
            </a:r>
          </a:p>
          <a:p>
            <a:pPr marL="1287475" marR="0" lvl="2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/>
            </a:pPr>
            <a:r>
              <a:rPr lang="ko-KR" altLang="en-US" dirty="0" smtClean="0"/>
              <a:t>셋째 수준</a:t>
            </a:r>
          </a:p>
          <a:p>
            <a:pPr marL="1802465" marR="0" lvl="3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/>
            </a:pPr>
            <a:r>
              <a:rPr lang="ko-KR" altLang="en-US" dirty="0" smtClean="0"/>
              <a:t>넷째 수준</a:t>
            </a:r>
          </a:p>
          <a:p>
            <a:pPr marL="2317455" marR="0" lvl="4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9250" y="172720"/>
            <a:ext cx="9601200" cy="925421"/>
          </a:xfrm>
        </p:spPr>
        <p:txBody>
          <a:bodyPr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한컴 윤고딕 240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5347411"/>
            <a:ext cx="10299700" cy="19586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85" y="3399130"/>
            <a:ext cx="7086194" cy="1699565"/>
          </a:xfrm>
        </p:spPr>
        <p:txBody>
          <a:bodyPr anchor="b"/>
          <a:lstStyle>
            <a:lvl1pPr marL="0" indent="0">
              <a:buNone/>
              <a:defRPr sz="2253">
                <a:solidFill>
                  <a:schemeClr val="tx1"/>
                </a:solidFill>
              </a:defRPr>
            </a:lvl1pPr>
            <a:lvl2pPr marL="514990" indent="0">
              <a:buNone/>
              <a:defRPr sz="2028">
                <a:solidFill>
                  <a:schemeClr val="tx1">
                    <a:tint val="75000"/>
                  </a:schemeClr>
                </a:solidFill>
              </a:defRPr>
            </a:lvl2pPr>
            <a:lvl3pPr marL="1029980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3pPr>
            <a:lvl4pPr marL="154497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4pPr>
            <a:lvl5pPr marL="205996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5pPr>
            <a:lvl6pPr marL="257495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6pPr>
            <a:lvl7pPr marL="308994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7pPr>
            <a:lvl8pPr marL="360493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8pPr>
            <a:lvl9pPr marL="411992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E23E-FDFF-4ADC-891D-28A33FD474EC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7982267" y="3927653"/>
            <a:ext cx="831334" cy="1858832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8682648" y="4342181"/>
            <a:ext cx="849073" cy="1855913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5185055"/>
            <a:ext cx="10299700" cy="136521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356775" y="5713584"/>
            <a:ext cx="1212494" cy="1122667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51" y="5502860"/>
            <a:ext cx="7868971" cy="1543685"/>
          </a:xfrm>
        </p:spPr>
        <p:txBody>
          <a:bodyPr anchor="ctr"/>
          <a:lstStyle>
            <a:lvl1pPr algn="l">
              <a:defRPr sz="4506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484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453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EEE5-19C7-4505-A417-B84D73C4B1DB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492301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14985" y="17272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0299700" cy="1295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086" y="1739795"/>
            <a:ext cx="4428871" cy="725064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86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743" y="1739795"/>
            <a:ext cx="4428871" cy="725064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6743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4CD-FB43-43AB-B8F7-FF5A37C774E4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295400"/>
            <a:ext cx="10299700" cy="136521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274854" y="210248"/>
            <a:ext cx="1057046" cy="968172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05065" y="165811"/>
            <a:ext cx="7807173" cy="112958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CF9-785A-4172-9854-0EE2DAAA84A5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600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6D1D-AF45-4FE5-A84B-92D738FA1C63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363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91" y="404165"/>
            <a:ext cx="9177033" cy="808330"/>
          </a:xfrm>
        </p:spPr>
        <p:txBody>
          <a:bodyPr anchor="b"/>
          <a:lstStyle>
            <a:lvl1pPr algn="l">
              <a:defRPr sz="2253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488" y="1378306"/>
            <a:ext cx="5664835" cy="5751576"/>
          </a:xfrm>
        </p:spPr>
        <p:txBody>
          <a:bodyPr/>
          <a:lstStyle>
            <a:lvl1pPr>
              <a:defRPr sz="3604"/>
            </a:lvl1pPr>
            <a:lvl2pPr>
              <a:defRPr sz="3154"/>
            </a:lvl2pPr>
            <a:lvl3pPr>
              <a:defRPr sz="2703"/>
            </a:lvl3pPr>
            <a:lvl4pPr>
              <a:defRPr sz="2253"/>
            </a:lvl4pPr>
            <a:lvl5pPr>
              <a:defRPr sz="2253"/>
            </a:lvl5pPr>
            <a:lvl6pPr>
              <a:defRPr sz="2253"/>
            </a:lvl6pPr>
            <a:lvl7pPr>
              <a:defRPr sz="2253"/>
            </a:lvl7pPr>
            <a:lvl8pPr>
              <a:defRPr sz="2253"/>
            </a:lvl8pPr>
            <a:lvl9pPr>
              <a:defRPr sz="225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291" y="1378306"/>
            <a:ext cx="3388530" cy="5751576"/>
          </a:xfrm>
        </p:spPr>
        <p:txBody>
          <a:bodyPr/>
          <a:lstStyle>
            <a:lvl1pPr marL="0" indent="0">
              <a:buNone/>
              <a:defRPr sz="1577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8484-F903-40EC-9E42-63808687CC2D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314208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72857" y="1295400"/>
            <a:ext cx="6941998" cy="569976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802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369860" y="435254"/>
            <a:ext cx="7096493" cy="642303"/>
          </a:xfrm>
        </p:spPr>
        <p:txBody>
          <a:bodyPr anchor="b"/>
          <a:lstStyle>
            <a:lvl1pPr algn="l">
              <a:defRPr sz="2253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483157" y="1295400"/>
            <a:ext cx="6880200" cy="4383634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604"/>
            </a:lvl1pPr>
            <a:lvl2pPr marL="514990" indent="0">
              <a:buNone/>
              <a:defRPr sz="3154"/>
            </a:lvl2pPr>
            <a:lvl3pPr marL="1029980" indent="0">
              <a:buNone/>
              <a:defRPr sz="2703"/>
            </a:lvl3pPr>
            <a:lvl4pPr marL="1544970" indent="0">
              <a:buNone/>
              <a:defRPr sz="2253"/>
            </a:lvl4pPr>
            <a:lvl5pPr marL="2059960" indent="0">
              <a:buNone/>
              <a:defRPr sz="2253"/>
            </a:lvl5pPr>
            <a:lvl6pPr marL="2574950" indent="0">
              <a:buNone/>
              <a:defRPr sz="2253"/>
            </a:lvl6pPr>
            <a:lvl7pPr marL="3089940" indent="0">
              <a:buNone/>
              <a:defRPr sz="2253"/>
            </a:lvl7pPr>
            <a:lvl8pPr marL="3604931" indent="0">
              <a:buNone/>
              <a:defRPr sz="2253"/>
            </a:lvl8pPr>
            <a:lvl9pPr marL="4119921" indent="0">
              <a:buNone/>
              <a:defRPr sz="225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CAD5-4F79-407C-A24B-EA5C6842BF9D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9" name="Rectangle 8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0" name="Rectangle 9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106016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4985" y="311256"/>
            <a:ext cx="926973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4985" y="1813560"/>
            <a:ext cx="926973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985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71ACE-99AF-42D1-A637-F7A8765CDD68}" type="datetime1">
              <a:rPr lang="en-US" altLang="ko-KR" smtClean="0"/>
              <a:t>6/4/2020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9064" y="7337145"/>
            <a:ext cx="3261572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92188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32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hf hdr="0" dt="0"/>
  <p:txStyles>
    <p:titleStyle>
      <a:lvl1pPr algn="ctr" defTabSz="1029980" rtl="0" eaLnBrk="1" latinLnBrk="1" hangingPunct="1">
        <a:spcBef>
          <a:spcPct val="0"/>
        </a:spcBef>
        <a:buNone/>
        <a:defRPr sz="4506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86243" indent="-386243" algn="l" defTabSz="102998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604" kern="1200">
          <a:solidFill>
            <a:schemeClr val="tx1"/>
          </a:solidFill>
          <a:latin typeface="+mn-lt"/>
          <a:ea typeface="+mn-ea"/>
          <a:cs typeface="+mn-cs"/>
        </a:defRPr>
      </a:lvl1pPr>
      <a:lvl2pPr marL="836859" indent="-321869" algn="l" defTabSz="102998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3154" kern="1200">
          <a:solidFill>
            <a:schemeClr val="tx1"/>
          </a:solidFill>
          <a:latin typeface="+mn-lt"/>
          <a:ea typeface="+mn-ea"/>
          <a:cs typeface="+mn-cs"/>
        </a:defRPr>
      </a:lvl2pPr>
      <a:lvl3pPr marL="1287475" indent="-257495" algn="l" defTabSz="102998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703" kern="1200">
          <a:solidFill>
            <a:schemeClr val="tx1"/>
          </a:solidFill>
          <a:latin typeface="+mn-lt"/>
          <a:ea typeface="+mn-ea"/>
          <a:cs typeface="+mn-cs"/>
        </a:defRPr>
      </a:lvl3pPr>
      <a:lvl4pPr marL="1802465" indent="-257495" algn="l" defTabSz="102998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253" kern="1200">
          <a:solidFill>
            <a:schemeClr val="tx1"/>
          </a:solidFill>
          <a:latin typeface="+mn-lt"/>
          <a:ea typeface="+mn-ea"/>
          <a:cs typeface="+mn-cs"/>
        </a:defRPr>
      </a:lvl4pPr>
      <a:lvl5pPr marL="2317455" indent="-257495" algn="l" defTabSz="102998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253" kern="1200">
          <a:solidFill>
            <a:schemeClr val="tx1"/>
          </a:solidFill>
          <a:latin typeface="+mn-lt"/>
          <a:ea typeface="+mn-ea"/>
          <a:cs typeface="+mn-cs"/>
        </a:defRPr>
      </a:lvl5pPr>
      <a:lvl6pPr marL="2832445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6pPr>
      <a:lvl7pPr marL="334743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7pPr>
      <a:lvl8pPr marL="386242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1pPr>
      <a:lvl2pPr marL="51499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2pPr>
      <a:lvl3pPr marL="102998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3pPr>
      <a:lvl4pPr marL="154497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4pPr>
      <a:lvl5pPr marL="205996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5pPr>
      <a:lvl6pPr marL="257495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6pPr>
      <a:lvl7pPr marL="308994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7pPr>
      <a:lvl8pPr marL="360493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8pPr>
      <a:lvl9pPr marL="411992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1673860" y="4800600"/>
            <a:ext cx="7209790" cy="9534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ko-KR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CHAPTER 12 </a:t>
            </a:r>
          </a:p>
          <a:p>
            <a:pPr algn="ctr"/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가중치 그래프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854875" y="2209800"/>
            <a:ext cx="8754745" cy="166602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구조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(4/6)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1" y="1219200"/>
            <a:ext cx="9448800" cy="62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(5/6)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8" y="1072870"/>
            <a:ext cx="9105412" cy="5978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8" y="6985348"/>
            <a:ext cx="6604000" cy="78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(6/6)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2021"/>
            <a:ext cx="8486775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(1/8)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143000"/>
            <a:ext cx="9601199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cs typeface="함초롬바탕"/>
              </a:rPr>
              <a:t>아이디어</a:t>
            </a:r>
            <a:endParaRPr lang="en-US" altLang="ko-KR" dirty="0" smtClean="0">
              <a:cs typeface="함초롬바탕"/>
            </a:endParaRPr>
          </a:p>
          <a:p>
            <a:pPr lvl="1"/>
            <a:r>
              <a:rPr lang="ko-KR" altLang="en-US" dirty="0" smtClean="0"/>
              <a:t>아무 </a:t>
            </a:r>
            <a:r>
              <a:rPr lang="ko-KR" altLang="en-US" dirty="0"/>
              <a:t>정점이나 하나를 선택하여 시작 </a:t>
            </a:r>
            <a:r>
              <a:rPr lang="ko-KR" altLang="en-US" dirty="0" err="1"/>
              <a:t>트리로</a:t>
            </a:r>
            <a:r>
              <a:rPr lang="ko-KR" altLang="en-US" dirty="0"/>
              <a:t>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1"/>
            <a:r>
              <a:rPr lang="ko-KR" altLang="en-US" dirty="0"/>
              <a:t>각 단계에서 간선 하나와 정점 하나를 붙여나가면서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smtClean="0"/>
              <a:t>유지</a:t>
            </a:r>
            <a:r>
              <a:rPr lang="en-US" altLang="ko-KR" dirty="0" smtClean="0"/>
              <a:t>: </a:t>
            </a:r>
            <a:r>
              <a:rPr lang="ko-KR" altLang="en-US" dirty="0" err="1"/>
              <a:t>트리를</a:t>
            </a:r>
            <a:r>
              <a:rPr lang="ko-KR" altLang="en-US" dirty="0"/>
              <a:t> 유지하는데 문제가 없으면서 가중치가 낮은 간선을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선택된 </a:t>
            </a:r>
            <a:r>
              <a:rPr lang="ko-KR" altLang="en-US" dirty="0"/>
              <a:t>간선 수가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-1</a:t>
            </a:r>
            <a:r>
              <a:rPr lang="ko-KR" altLang="en-US" dirty="0"/>
              <a:t>개가 되면 </a:t>
            </a:r>
            <a:r>
              <a:rPr lang="ko-KR" altLang="en-US" dirty="0" smtClean="0"/>
              <a:t>종료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8" name="타원형 설명선 7"/>
          <p:cNvSpPr/>
          <p:nvPr/>
        </p:nvSpPr>
        <p:spPr>
          <a:xfrm>
            <a:off x="7435850" y="1295400"/>
            <a:ext cx="1752600" cy="428790"/>
          </a:xfrm>
          <a:prstGeom prst="wedgeEllipseCallout">
            <a:avLst>
              <a:gd name="adj1" fmla="val -68487"/>
              <a:gd name="adj2" fmla="val 86587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트리</a:t>
            </a:r>
            <a:r>
              <a:rPr lang="en-US" altLang="ko-KR" dirty="0" smtClean="0">
                <a:solidFill>
                  <a:srgbClr val="002060"/>
                </a:solidFill>
                <a:cs typeface="함초롬바탕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트리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368535"/>
            <a:ext cx="85058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(2/8)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9" y="1261682"/>
            <a:ext cx="9417050" cy="622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(3/8)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143000"/>
            <a:ext cx="9601199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cs typeface="함초롬바탕"/>
              </a:rPr>
              <a:t>사이클이 존재하는지를 검사하는 부분이 </a:t>
            </a:r>
            <a:r>
              <a:rPr lang="ko-KR" altLang="en-US" dirty="0" smtClean="0">
                <a:cs typeface="함초롬바탕"/>
              </a:rPr>
              <a:t>없음</a:t>
            </a:r>
            <a:endParaRPr lang="en-US" altLang="ko-KR" dirty="0" smtClean="0">
              <a:cs typeface="함초롬바탕"/>
            </a:endParaRPr>
          </a:p>
          <a:p>
            <a:pPr lvl="1"/>
            <a:r>
              <a:rPr lang="ko-KR" altLang="en-US" dirty="0"/>
              <a:t>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를 </a:t>
            </a:r>
            <a:r>
              <a:rPr lang="ko-KR" altLang="en-US" dirty="0"/>
              <a:t>선택하는 순간</a:t>
            </a:r>
            <a:r>
              <a:rPr lang="en-US" altLang="ko-KR" dirty="0"/>
              <a:t>, </a:t>
            </a:r>
            <a:r>
              <a:rPr lang="ko-KR" altLang="en-US" dirty="0"/>
              <a:t>간선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dirty="0"/>
              <a:t>,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로 인해 정점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y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를 </a:t>
            </a:r>
            <a:r>
              <a:rPr lang="ko-KR" altLang="en-US" dirty="0"/>
              <a:t>포함하는 사이클이 생성되었다고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간선 </a:t>
            </a:r>
            <a:r>
              <a:rPr lang="en-US" altLang="ko-KR" dirty="0"/>
              <a:t>(</a:t>
            </a:r>
            <a:r>
              <a:rPr lang="en-US" altLang="ko-KR" i="1" dirty="0"/>
              <a:t>y</a:t>
            </a:r>
            <a:r>
              <a:rPr lang="en-US" altLang="ko-KR" dirty="0"/>
              <a:t>,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와 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는 </a:t>
            </a:r>
            <a:r>
              <a:rPr lang="ko-KR" altLang="en-US" dirty="0"/>
              <a:t>이미 최소 신장 </a:t>
            </a:r>
            <a:r>
              <a:rPr lang="ko-KR" altLang="en-US" dirty="0" err="1"/>
              <a:t>트리에</a:t>
            </a:r>
            <a:r>
              <a:rPr lang="ko-KR" altLang="en-US" dirty="0"/>
              <a:t> 포함되어 있다는 것을 뜻하고 간선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dirty="0"/>
              <a:t>,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와 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는 </a:t>
            </a:r>
            <a:r>
              <a:rPr lang="ko-KR" altLang="en-US" dirty="0"/>
              <a:t>절대로 선택의 대상이 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 err="1"/>
              <a:t>프림의</a:t>
            </a:r>
            <a:r>
              <a:rPr lang="ko-KR" altLang="en-US" dirty="0"/>
              <a:t> 알고리즘은 사이클을 생성하지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80" y="3352800"/>
            <a:ext cx="5023539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(4/8)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143000"/>
            <a:ext cx="9601199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최소 </a:t>
            </a:r>
            <a:r>
              <a:rPr lang="ko-KR" altLang="en-US" dirty="0"/>
              <a:t>가중치 간선을 선택하는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방법</a:t>
            </a:r>
            <a:r>
              <a:rPr lang="en-US" altLang="ko-KR" dirty="0" smtClean="0"/>
              <a:t>1. </a:t>
            </a:r>
            <a:r>
              <a:rPr lang="ko-KR" altLang="en-US" dirty="0" smtClean="0"/>
              <a:t>매번 </a:t>
            </a:r>
            <a:r>
              <a:rPr lang="ko-KR" altLang="en-US" dirty="0"/>
              <a:t>최소 신장 트리 내부와 외부 정점을 인접하게 하는 모든 간선들을 대상으로 최소 가중치를 조사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방법</a:t>
            </a:r>
            <a:r>
              <a:rPr lang="en-US" altLang="ko-KR" dirty="0" smtClean="0"/>
              <a:t>2. </a:t>
            </a:r>
            <a:r>
              <a:rPr lang="ko-KR" altLang="en-US" dirty="0"/>
              <a:t>최소 가중치 간선의 정보를 정점에 </a:t>
            </a:r>
            <a:r>
              <a:rPr lang="ko-KR" altLang="en-US" dirty="0" smtClean="0"/>
              <a:t>저장하고 각 </a:t>
            </a:r>
            <a:r>
              <a:rPr lang="ko-KR" altLang="en-US" dirty="0"/>
              <a:t>단계에서 최소 가중치 정점을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/>
              <a:t>일반적으로 정점의 수가 간선의 수보다는 적으므로 각 정점 별로 자신과 직접 연결된 간선 중 어떤 것이 최소 가중치 간선인지 </a:t>
            </a:r>
            <a:r>
              <a:rPr lang="ko-KR" altLang="en-US" dirty="0" smtClean="0"/>
              <a:t>기억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225217"/>
            <a:ext cx="5162550" cy="78105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4165786"/>
            <a:ext cx="6504758" cy="302044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23" y="4343400"/>
            <a:ext cx="1650023" cy="4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(5/8)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28586"/>
            <a:ext cx="8534400" cy="63912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263650" y="1497624"/>
            <a:ext cx="1828800" cy="283187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7650" y="4988168"/>
            <a:ext cx="762000" cy="283187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(6/8)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11250" y="1098141"/>
            <a:ext cx="7724775" cy="6674259"/>
            <a:chOff x="806450" y="1295400"/>
            <a:chExt cx="8486775" cy="82420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50" y="1295400"/>
              <a:ext cx="8486775" cy="13049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975" y="2603256"/>
              <a:ext cx="8477250" cy="693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5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(7/8)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7" y="1295400"/>
            <a:ext cx="85058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58850" y="1219201"/>
            <a:ext cx="8001000" cy="6248399"/>
          </a:xfrm>
        </p:spPr>
        <p:txBody>
          <a:bodyPr>
            <a:normAutofit/>
          </a:bodyPr>
          <a:lstStyle/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12.1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가중치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그래프의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표현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12.1.1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비용 인접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행렬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12.1.2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비용 인접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리스트</a:t>
            </a:r>
            <a:endParaRPr lang="en-US" altLang="ko-KR" dirty="0" smtClean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최소 신장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트리</a:t>
            </a:r>
            <a:endParaRPr lang="en-US" altLang="ko-KR" dirty="0" smtClean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12.2.1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신장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트리와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최소 신장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트리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12.2.2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최소 신장 트리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알고리즘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12.2.3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프림의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최소 신장 트리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알고리즘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최단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경로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12.3.1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알고리즘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12.3.2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알고리즘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2000" dirty="0" smtClean="0"/>
              <a:t>데이터 구조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3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231F20"/>
                </a:solidFill>
                <a:latin typeface="+mj-ea"/>
                <a:cs typeface="바탕"/>
              </a:rPr>
              <a:t>프림의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(8/8)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098140"/>
            <a:ext cx="9659404" cy="63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최단 경로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563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30" marR="16830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900" dirty="0">
                <a:solidFill>
                  <a:srgbClr val="231F20"/>
                </a:solidFill>
                <a:cs typeface="함초롬바탕"/>
              </a:rPr>
              <a:t>최단 경로</a:t>
            </a:r>
            <a:r>
              <a:rPr lang="en-US" altLang="ko-KR" sz="59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5900" dirty="0">
                <a:solidFill>
                  <a:srgbClr val="231F20"/>
                </a:solidFill>
                <a:cs typeface="Times New Roman"/>
              </a:rPr>
              <a:t>shortest</a:t>
            </a:r>
            <a:r>
              <a:rPr lang="ko-KR" altLang="en-US" sz="590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ko-KR" sz="5900" dirty="0">
                <a:solidFill>
                  <a:srgbClr val="231F20"/>
                </a:solidFill>
                <a:cs typeface="Times New Roman"/>
              </a:rPr>
              <a:t>path</a:t>
            </a:r>
            <a:r>
              <a:rPr lang="en-US" altLang="ko-KR" sz="5900" dirty="0">
                <a:solidFill>
                  <a:srgbClr val="231F20"/>
                </a:solidFill>
                <a:cs typeface="함초롬바탕"/>
              </a:rPr>
              <a:t>) </a:t>
            </a:r>
            <a:r>
              <a:rPr lang="ko-KR" altLang="en-US" sz="5900" dirty="0">
                <a:solidFill>
                  <a:srgbClr val="231F20"/>
                </a:solidFill>
                <a:cs typeface="함초롬바탕"/>
              </a:rPr>
              <a:t>알고리즘</a:t>
            </a:r>
            <a:endParaRPr lang="en-US" altLang="ko-KR" sz="59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네트워크상에서 목적지에 이르는 여러 가능한 경로가운데 주어진 기준에 최적인 </a:t>
            </a:r>
            <a:r>
              <a:rPr lang="ko-KR" altLang="en-US" sz="5100" dirty="0" smtClean="0">
                <a:solidFill>
                  <a:srgbClr val="231F20"/>
                </a:solidFill>
                <a:cs typeface="함초롬바탕"/>
              </a:rPr>
              <a:t>경로를 찾는 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알고리즘</a:t>
            </a:r>
            <a:endParaRPr lang="en-US" altLang="ko-KR" sz="51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기준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: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 거리가 가장 짧은 경로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시간이 가장 적게 걸리는 경로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통행료가 가장 적은 </a:t>
            </a:r>
            <a:r>
              <a:rPr lang="ko-KR" altLang="en-US" sz="5100" dirty="0" smtClean="0">
                <a:solidFill>
                  <a:srgbClr val="231F20"/>
                </a:solidFill>
                <a:cs typeface="함초롬바탕"/>
              </a:rPr>
              <a:t>경로</a:t>
            </a:r>
            <a:r>
              <a:rPr lang="en-US" altLang="ko-KR" sz="5100" dirty="0" smtClean="0">
                <a:solidFill>
                  <a:srgbClr val="231F20"/>
                </a:solidFill>
                <a:cs typeface="함초롬바탕"/>
              </a:rPr>
              <a:t>, …</a:t>
            </a:r>
            <a:endParaRPr lang="en-US" altLang="ko-KR" sz="51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종류</a:t>
            </a:r>
            <a:endParaRPr lang="en-US" altLang="ko-KR" sz="51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단일 시작점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5100" dirty="0">
                <a:solidFill>
                  <a:srgbClr val="231F20"/>
                </a:solidFill>
                <a:cs typeface="Times New Roman"/>
              </a:rPr>
              <a:t>single</a:t>
            </a:r>
            <a:r>
              <a:rPr lang="ko-KR" altLang="en-US" sz="510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ko-KR" sz="5100" dirty="0">
                <a:solidFill>
                  <a:srgbClr val="231F20"/>
                </a:solidFill>
                <a:cs typeface="Times New Roman"/>
              </a:rPr>
              <a:t>source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 최단 경로 알고리즘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: 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출발 지점을 하나 선택하면 나머지 다른 모든 지점까지의 최단 경로를 알려주는 유형</a:t>
            </a:r>
            <a:endParaRPr lang="en-US" altLang="ko-KR" sz="51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모든 쌍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5100" dirty="0">
                <a:solidFill>
                  <a:srgbClr val="231F20"/>
                </a:solidFill>
                <a:cs typeface="Times New Roman"/>
              </a:rPr>
              <a:t>all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-</a:t>
            </a:r>
            <a:r>
              <a:rPr lang="en-US" altLang="ko-KR" sz="5100" dirty="0">
                <a:solidFill>
                  <a:srgbClr val="231F20"/>
                </a:solidFill>
                <a:cs typeface="Times New Roman"/>
              </a:rPr>
              <a:t>pairs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 최단 경로 알고리즘</a:t>
            </a:r>
            <a:r>
              <a:rPr lang="en-US" altLang="ko-KR" sz="5100" dirty="0">
                <a:solidFill>
                  <a:srgbClr val="231F20"/>
                </a:solidFill>
                <a:cs typeface="함초롬바탕"/>
              </a:rPr>
              <a:t>:</a:t>
            </a:r>
            <a:r>
              <a:rPr lang="ko-KR" altLang="en-US" sz="5100" dirty="0">
                <a:solidFill>
                  <a:srgbClr val="231F20"/>
                </a:solidFill>
                <a:cs typeface="함초롬바탕"/>
              </a:rPr>
              <a:t> 모든 지점들 간의 최단 경로를 알려주는 유형</a:t>
            </a:r>
            <a:endParaRPr lang="ko-KR" altLang="en-US" sz="5100" dirty="0"/>
          </a:p>
        </p:txBody>
      </p:sp>
    </p:spTree>
    <p:extLst>
      <p:ext uri="{BB962C8B-B14F-4D97-AF65-F5344CB8AC3E}">
        <p14:creationId xmlns:p14="http://schemas.microsoft.com/office/powerpoint/2010/main" val="19200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(1/5)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3244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30" marR="16830" algn="just">
              <a:lnSpc>
                <a:spcPct val="90000"/>
              </a:lnSpc>
              <a:spcBef>
                <a:spcPts val="575"/>
              </a:spcBef>
            </a:pPr>
            <a:r>
              <a:rPr lang="ko-KR" altLang="en-US" sz="2400" dirty="0">
                <a:solidFill>
                  <a:srgbClr val="231F20"/>
                </a:solidFill>
                <a:cs typeface="함초롬바탕"/>
              </a:rPr>
              <a:t>문제</a:t>
            </a:r>
            <a:endParaRPr lang="en-US" altLang="ko-KR" sz="24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90000"/>
              </a:lnSpc>
              <a:spcBef>
                <a:spcPts val="575"/>
              </a:spcBef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어떤 간선도 음수가 아닌 방향 그래프에서 한 출발점과 나머지 도착점 사이 최단 경로는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?</a:t>
            </a:r>
          </a:p>
          <a:p>
            <a:pPr marL="16830" marR="16830" algn="just">
              <a:lnSpc>
                <a:spcPct val="90000"/>
              </a:lnSpc>
              <a:spcBef>
                <a:spcPts val="575"/>
              </a:spcBef>
            </a:pPr>
            <a:r>
              <a:rPr lang="ko-KR" altLang="en-US" sz="2400" dirty="0" smtClean="0">
                <a:solidFill>
                  <a:srgbClr val="231F20"/>
                </a:solidFill>
                <a:cs typeface="함초롬바탕"/>
              </a:rPr>
              <a:t>해결</a:t>
            </a:r>
            <a:endParaRPr lang="en-US" altLang="ko-KR" sz="24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90000"/>
              </a:lnSpc>
              <a:spcBef>
                <a:spcPts val="575"/>
              </a:spcBef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방법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1.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무작위 기법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90000"/>
              </a:lnSpc>
              <a:spcBef>
                <a:spcPts val="575"/>
              </a:spcBef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모든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정점들이 인접되어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있다면 출발점에서 가능한 경로의 수는 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-1)!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개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467446" marR="16830" lvl="1" algn="just">
              <a:lnSpc>
                <a:spcPct val="90000"/>
              </a:lnSpc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방법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2. </a:t>
            </a:r>
            <a:r>
              <a:rPr lang="ko-KR" altLang="en-US" sz="2000" dirty="0" err="1" smtClean="0">
                <a:solidFill>
                  <a:srgbClr val="231F20"/>
                </a:solidFill>
                <a:cs typeface="함초롬바탕"/>
              </a:rPr>
              <a:t>다익스트라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알고리즘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90000"/>
              </a:lnSpc>
            </a:pP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결과적으로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출발점에서 가까운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정점부터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차례대로 최단 경로를 구해나감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90000"/>
              </a:lnSpc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한번 결정된 최단 경로는 절대 바뀌지 않으며 출발점에서 더 먼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정점의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최단 경로를 구할 때 이용</a:t>
            </a:r>
            <a:endParaRPr lang="ko-KR" altLang="en-US" dirty="0">
              <a:cs typeface="함초롬바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" y="4748197"/>
            <a:ext cx="5831124" cy="2930934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9" y="4616477"/>
            <a:ext cx="3947516" cy="3062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00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(2/5)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17" y="2514600"/>
            <a:ext cx="8194833" cy="5308411"/>
          </a:xfrm>
          <a:prstGeom prst="rect">
            <a:avLst/>
          </a:prstGeom>
        </p:spPr>
      </p:pic>
      <p:sp>
        <p:nvSpPr>
          <p:cNvPr id="8" name="내용 개체 틀 3"/>
          <p:cNvSpPr txBox="1">
            <a:spLocks/>
          </p:cNvSpPr>
          <p:nvPr/>
        </p:nvSpPr>
        <p:spPr bwMode="gray">
          <a:xfrm>
            <a:off x="196850" y="1066800"/>
            <a:ext cx="96011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446" marR="16830" lvl="1" algn="just">
              <a:lnSpc>
                <a:spcPct val="143200"/>
              </a:lnSpc>
              <a:spcBef>
                <a:spcPts val="575"/>
              </a:spcBef>
            </a:pPr>
            <a:r>
              <a:rPr lang="ko-KR" altLang="en-US" sz="2000" dirty="0" err="1">
                <a:solidFill>
                  <a:srgbClr val="231F20"/>
                </a:solidFill>
                <a:cs typeface="함초롬바탕"/>
              </a:rPr>
              <a:t>프림의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최소 신장 트리 알고리즘과 원리가 거의 동일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lnSpc>
                <a:spcPct val="143200"/>
              </a:lnSpc>
              <a:spcBef>
                <a:spcPts val="575"/>
              </a:spcBef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처음부터 끝까지 </a:t>
            </a:r>
            <a:r>
              <a:rPr lang="ko-KR" altLang="en-US" sz="2000" dirty="0" err="1">
                <a:solidFill>
                  <a:srgbClr val="231F20"/>
                </a:solidFill>
                <a:cs typeface="함초롬바탕"/>
              </a:rPr>
              <a:t>트리를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유지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6830" lvl="2" algn="just">
              <a:spcBef>
                <a:spcPts val="575"/>
              </a:spcBef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출발점을 시작 </a:t>
            </a:r>
            <a:r>
              <a:rPr lang="ko-KR" altLang="en-US" sz="2000" dirty="0" err="1">
                <a:solidFill>
                  <a:srgbClr val="231F20"/>
                </a:solidFill>
                <a:cs typeface="함초롬바탕"/>
              </a:rPr>
              <a:t>트리로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초기화하고 매 단계에서 하나의 정점과 간선을 붙여나감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1641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(3/5)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30" marR="18513" algn="just">
              <a:lnSpc>
                <a:spcPct val="142900"/>
              </a:lnSpc>
            </a:pPr>
            <a:r>
              <a:rPr lang="ko-KR" altLang="en-US" sz="2400" dirty="0" smtClean="0">
                <a:solidFill>
                  <a:srgbClr val="231F20"/>
                </a:solidFill>
                <a:cs typeface="함초롬바탕"/>
              </a:rPr>
              <a:t>정점을  </a:t>
            </a:r>
            <a:r>
              <a:rPr lang="ko-KR" altLang="en-US" sz="2400" dirty="0">
                <a:solidFill>
                  <a:srgbClr val="231F20"/>
                </a:solidFill>
                <a:cs typeface="함초롬바탕"/>
              </a:rPr>
              <a:t>선택하는 방법</a:t>
            </a:r>
            <a:endParaRPr lang="en-US" altLang="ko-KR" sz="2400" dirty="0">
              <a:solidFill>
                <a:srgbClr val="231F20"/>
              </a:solidFill>
              <a:cs typeface="함초롬바탕"/>
            </a:endParaRPr>
          </a:p>
          <a:p>
            <a:pPr marL="467446" marR="18513" lvl="1" algn="just">
              <a:lnSpc>
                <a:spcPct val="142900"/>
              </a:lnSpc>
            </a:pP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각 정점 별로 현재까지의 최단 경로를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기억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: 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최단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경로가 확정되지  않은 각 정점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대해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distance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와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earlier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값을 지정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8513" lvl="2" algn="just">
              <a:lnSpc>
                <a:spcPct val="142900"/>
              </a:lnSpc>
            </a:pP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distance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):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최단 경로가 확정된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정점만을 중간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경유지로 하여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출발 정점에서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까지 가는 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경로의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길이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918062" marR="18513" lvl="2" algn="just"/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earlier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):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그 경로 상에서 정점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의 직전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marL="467446" marR="18513" lvl="1" algn="just">
              <a:lnSpc>
                <a:spcPct val="142900"/>
              </a:lnSpc>
            </a:pP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새로운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v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가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선택될 때마다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v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에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인접했으나 아직 최단 경로가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확정되지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않은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모든 정점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w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대해 재계산 </a:t>
            </a:r>
            <a:endParaRPr lang="ko-KR" altLang="en-US" sz="2000" dirty="0">
              <a:cs typeface="함초롬바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2" y="5181600"/>
            <a:ext cx="6543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(4/5)</a:t>
            </a:r>
            <a:endParaRPr lang="ko-KR" altLang="en-US" dirty="0"/>
          </a:p>
        </p:txBody>
      </p:sp>
      <p:pic>
        <p:nvPicPr>
          <p:cNvPr id="141" name="내용 개체 틀 14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50" y="1185201"/>
            <a:ext cx="9316920" cy="63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단일 시작점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다익스트라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(5/5)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54050" y="23446"/>
            <a:ext cx="8153400" cy="7679131"/>
            <a:chOff x="577850" y="-538363"/>
            <a:chExt cx="8496300" cy="83107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6154"/>
            <a:stretch/>
          </p:blipFill>
          <p:spPr>
            <a:xfrm>
              <a:off x="577850" y="-538363"/>
              <a:ext cx="8496300" cy="388838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375" y="3333750"/>
              <a:ext cx="8486775" cy="443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(1/8)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624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모든 </a:t>
            </a:r>
            <a:r>
              <a:rPr lang="ko-KR" altLang="en-US" sz="2400" dirty="0"/>
              <a:t>쌍 최단경로 알고리즘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모든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정점들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간의 최단 경로를 알려줌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lvl="1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방법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1.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출발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정점을 바꿔가며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Ɵ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30000" dirty="0" smtClean="0">
                <a:solidFill>
                  <a:srgbClr val="231F20"/>
                </a:solidFill>
                <a:cs typeface="Times New Roman"/>
              </a:rPr>
              <a:t>2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인 </a:t>
            </a:r>
            <a:r>
              <a:rPr lang="ko-KR" altLang="en-US" sz="2000" dirty="0" err="1">
                <a:solidFill>
                  <a:srgbClr val="231F20"/>
                </a:solidFill>
                <a:cs typeface="함초롬바탕"/>
              </a:rPr>
              <a:t>다익스트라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알고리즘을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번 반복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: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Ɵ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30000" dirty="0" smtClean="0">
                <a:solidFill>
                  <a:srgbClr val="231F20"/>
                </a:solidFill>
                <a:cs typeface="Times New Roman"/>
              </a:rPr>
              <a:t>3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 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lvl="1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방법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2. </a:t>
            </a:r>
            <a:r>
              <a:rPr lang="ko-KR" altLang="en-US" sz="2000" dirty="0" err="1" smtClean="0">
                <a:solidFill>
                  <a:srgbClr val="231F20"/>
                </a:solidFill>
                <a:cs typeface="함초롬바탕"/>
              </a:rPr>
              <a:t>플로이드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-</a:t>
            </a:r>
            <a:r>
              <a:rPr lang="ko-KR" altLang="en-US" sz="2000" dirty="0" err="1">
                <a:solidFill>
                  <a:srgbClr val="231F20"/>
                </a:solidFill>
                <a:cs typeface="함초롬바탕"/>
              </a:rPr>
              <a:t>워셜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알고리즘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Floyd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-</a:t>
            </a:r>
            <a:r>
              <a:rPr lang="en-US" altLang="ko-KR" sz="2000" dirty="0" err="1">
                <a:solidFill>
                  <a:srgbClr val="231F20"/>
                </a:solidFill>
                <a:cs typeface="Times New Roman"/>
              </a:rPr>
              <a:t>Warshall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algorithm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</a:p>
          <a:p>
            <a:pPr marL="1005835" lvl="2" indent="-269875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모든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쌍 최단 경로를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Ɵ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30000" dirty="0">
                <a:solidFill>
                  <a:srgbClr val="231F20"/>
                </a:solidFill>
                <a:cs typeface="Times New Roman"/>
              </a:rPr>
              <a:t>3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찾음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1005835" lvl="2" indent="-269875"/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음의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가중치 간선도 허용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1005835" lvl="2" indent="-269875"/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기본 아이디어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1370960" lvl="3" indent="-268288"/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정점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={0, </a:t>
            </a:r>
            <a:r>
              <a:rPr lang="en-US" altLang="ko-KR" sz="2000" dirty="0" smtClean="0">
                <a:solidFill>
                  <a:srgbClr val="231F20"/>
                </a:solidFill>
                <a:cs typeface="Times New Roman"/>
              </a:rPr>
              <a:t>1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2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…,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Times New Roman"/>
              </a:rPr>
              <a:t>-1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}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과 간선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E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가 주어졌을 때 두 정점간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경로는 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V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에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속한 정점들만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경유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</a:p>
          <a:p>
            <a:pPr marL="1370960" lvl="3" indent="-268288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중간에 아무 정점도 거치지 않은 최단 경로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2059935" lvl="4" indent="-5143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{0}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속한 정점들만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경유 가능한 최단 경로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marL="2059935" lvl="4" indent="-5143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{0, 1}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에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속한 정점들만 경유 가능한 최단 경로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2059935" lvl="4" indent="-5143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…</a:t>
            </a:r>
          </a:p>
          <a:p>
            <a:pPr marL="2059935" lvl="4" indent="-514350"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{0, 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1, 2, …, 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-2}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속한 정점들만 경유 가능한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marL="2059935" lvl="4" indent="-514350"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{0, 1, 2, …, 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-2, 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-1}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속한 정점들만 경유 가능한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(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정점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간 최단 경로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)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5403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구조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(2/8)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1106932"/>
            <a:ext cx="7913338" cy="32364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82" y="4419600"/>
            <a:ext cx="2886613" cy="34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047941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최단 경로 길이의 정의</a:t>
            </a:r>
            <a:r>
              <a:rPr lang="en-US" altLang="ko-KR" sz="2400" dirty="0" smtClean="0"/>
              <a:t>(by</a:t>
            </a:r>
            <a:r>
              <a:rPr lang="ko-KR" altLang="en-US" sz="2400" dirty="0" smtClean="0"/>
              <a:t> 수학적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귀납법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{0, </a:t>
            </a:r>
            <a:r>
              <a:rPr lang="en-US" altLang="ko-KR" sz="2000" dirty="0" smtClean="0">
                <a:solidFill>
                  <a:srgbClr val="231F20"/>
                </a:solidFill>
                <a:cs typeface="Times New Roman"/>
              </a:rPr>
              <a:t>1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2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…,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}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속한 정점만 거치는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ko-KR" altLang="en-US" sz="2000" i="1" dirty="0">
                <a:solidFill>
                  <a:srgbClr val="231F20"/>
                </a:solidFill>
                <a:cs typeface="Times New Roman"/>
              </a:rPr>
              <a:t>∼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&gt;j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의 최단 경로 길이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는 다음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두 최단 경로 중 더 짧은 경로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marL="1029980" lvl="2" indent="0">
              <a:buNone/>
            </a:pPr>
            <a:r>
              <a:rPr lang="ko-KR" altLang="en-US" sz="2000" dirty="0">
                <a:cs typeface="함초롬바탕"/>
              </a:rPr>
              <a:t>➊ 정점 </a:t>
            </a:r>
            <a:r>
              <a:rPr lang="en-US" altLang="ko-KR" sz="2000" i="1" dirty="0">
                <a:cs typeface="함초롬바탕"/>
              </a:rPr>
              <a:t>k</a:t>
            </a:r>
            <a:r>
              <a:rPr lang="ko-KR" altLang="en-US" sz="2000" dirty="0">
                <a:cs typeface="함초롬바탕"/>
              </a:rPr>
              <a:t>를 중간에 </a:t>
            </a:r>
            <a:r>
              <a:rPr lang="ko-KR" altLang="en-US" sz="2000" dirty="0" smtClean="0">
                <a:cs typeface="함초롬바탕"/>
              </a:rPr>
              <a:t>경유하지 않는 최단 </a:t>
            </a:r>
            <a:r>
              <a:rPr lang="ko-KR" altLang="en-US" sz="2000" dirty="0">
                <a:cs typeface="함초롬바탕"/>
              </a:rPr>
              <a:t>경로</a:t>
            </a:r>
            <a:endParaRPr lang="en-US" altLang="ko-KR" sz="2000" dirty="0">
              <a:cs typeface="함초롬바탕"/>
            </a:endParaRPr>
          </a:p>
          <a:p>
            <a:pPr lvl="3"/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 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= </a:t>
            </a:r>
            <a:r>
              <a:rPr lang="en-US" altLang="ko-KR" sz="2000" dirty="0" smtClean="0">
                <a:cs typeface="함초롬바탕"/>
              </a:rPr>
              <a:t>{0, </a:t>
            </a:r>
            <a:r>
              <a:rPr lang="en-US" altLang="ko-KR" sz="2000" dirty="0" smtClean="0">
                <a:cs typeface="Times New Roman"/>
              </a:rPr>
              <a:t>1</a:t>
            </a:r>
            <a:r>
              <a:rPr lang="en-US" altLang="ko-KR" sz="2000" dirty="0">
                <a:cs typeface="함초롬바탕"/>
              </a:rPr>
              <a:t>,</a:t>
            </a:r>
            <a:r>
              <a:rPr lang="ko-KR" altLang="en-US" sz="2000" dirty="0">
                <a:cs typeface="함초롬바탕"/>
              </a:rPr>
              <a:t> </a:t>
            </a:r>
            <a:r>
              <a:rPr lang="en-US" altLang="ko-KR" sz="2000" dirty="0">
                <a:cs typeface="Times New Roman"/>
              </a:rPr>
              <a:t>2</a:t>
            </a:r>
            <a:r>
              <a:rPr lang="en-US" altLang="ko-KR" sz="2000" dirty="0">
                <a:cs typeface="함초롬바탕"/>
              </a:rPr>
              <a:t>,</a:t>
            </a:r>
            <a:r>
              <a:rPr lang="ko-KR" altLang="en-US" sz="2000" dirty="0">
                <a:cs typeface="함초롬바탕"/>
              </a:rPr>
              <a:t> </a:t>
            </a:r>
            <a:r>
              <a:rPr lang="en-US" altLang="ko-KR" sz="2000" dirty="0">
                <a:cs typeface="함초롬바탕"/>
              </a:rPr>
              <a:t>…,</a:t>
            </a:r>
            <a:r>
              <a:rPr lang="ko-KR" altLang="en-US" sz="2000" dirty="0">
                <a:cs typeface="함초롬바탕"/>
              </a:rPr>
              <a:t> </a:t>
            </a:r>
            <a:r>
              <a:rPr lang="en-US" altLang="ko-KR" sz="2000" i="1" dirty="0">
                <a:cs typeface="Times New Roman"/>
              </a:rPr>
              <a:t>k</a:t>
            </a:r>
            <a:r>
              <a:rPr lang="en-US" altLang="ko-KR" sz="2000" dirty="0">
                <a:cs typeface="함초롬바탕"/>
              </a:rPr>
              <a:t>-</a:t>
            </a:r>
            <a:r>
              <a:rPr lang="en-US" altLang="ko-KR" sz="2000" dirty="0">
                <a:cs typeface="Times New Roman"/>
              </a:rPr>
              <a:t>1</a:t>
            </a:r>
            <a:r>
              <a:rPr lang="en-US" altLang="ko-KR" sz="2000" dirty="0">
                <a:cs typeface="함초롬바탕"/>
              </a:rPr>
              <a:t>}</a:t>
            </a:r>
            <a:r>
              <a:rPr lang="ko-KR" altLang="en-US" sz="2000" dirty="0">
                <a:cs typeface="함초롬바탕"/>
              </a:rPr>
              <a:t>에 속한 정점들만 거치는 최단 경로 </a:t>
            </a:r>
            <a:r>
              <a:rPr lang="en-US" altLang="ko-KR" sz="2000" i="1" dirty="0">
                <a:cs typeface="Times New Roman"/>
              </a:rPr>
              <a:t>D</a:t>
            </a:r>
            <a:r>
              <a:rPr lang="en-US" altLang="ko-KR" sz="2000" i="1" baseline="-25000" dirty="0">
                <a:cs typeface="Times New Roman"/>
              </a:rPr>
              <a:t>k</a:t>
            </a:r>
            <a:r>
              <a:rPr lang="en-US" altLang="ko-KR" sz="2000" baseline="-25000" dirty="0">
                <a:cs typeface="함초롬바탕"/>
              </a:rPr>
              <a:t>-</a:t>
            </a:r>
            <a:r>
              <a:rPr lang="en-US" altLang="ko-KR" sz="2000" baseline="-25000" dirty="0">
                <a:cs typeface="Times New Roman"/>
              </a:rPr>
              <a:t>1</a:t>
            </a:r>
            <a:r>
              <a:rPr lang="en-US" altLang="ko-KR" sz="2000" dirty="0">
                <a:cs typeface="함초롬바탕"/>
              </a:rPr>
              <a:t>(</a:t>
            </a:r>
            <a:r>
              <a:rPr lang="en-US" altLang="ko-KR" sz="2000" i="1" dirty="0" err="1">
                <a:cs typeface="Times New Roman"/>
              </a:rPr>
              <a:t>i</a:t>
            </a:r>
            <a:r>
              <a:rPr lang="en-US" altLang="ko-KR" sz="2000" dirty="0">
                <a:cs typeface="함초롬바탕"/>
              </a:rPr>
              <a:t>,</a:t>
            </a:r>
            <a:r>
              <a:rPr lang="ko-KR" altLang="en-US" sz="2000" dirty="0">
                <a:cs typeface="함초롬바탕"/>
              </a:rPr>
              <a:t> </a:t>
            </a:r>
            <a:r>
              <a:rPr lang="en-US" altLang="ko-KR" sz="2000" i="1" dirty="0">
                <a:cs typeface="Times New Roman"/>
              </a:rPr>
              <a:t>j</a:t>
            </a:r>
            <a:r>
              <a:rPr lang="en-US" altLang="ko-KR" sz="2000" dirty="0">
                <a:cs typeface="함초롬바탕"/>
              </a:rPr>
              <a:t>)</a:t>
            </a:r>
          </a:p>
          <a:p>
            <a:pPr marL="1029980" lvl="2" indent="0">
              <a:buNone/>
            </a:pPr>
            <a:r>
              <a:rPr lang="ko-KR" altLang="en-US" sz="2000" dirty="0">
                <a:cs typeface="함초롬바탕"/>
              </a:rPr>
              <a:t>➋ 정점 </a:t>
            </a:r>
            <a:r>
              <a:rPr lang="en-US" altLang="ko-KR" sz="2000" i="1" dirty="0">
                <a:cs typeface="함초롬바탕"/>
              </a:rPr>
              <a:t>k</a:t>
            </a:r>
            <a:r>
              <a:rPr lang="ko-KR" altLang="en-US" sz="2000" dirty="0">
                <a:cs typeface="함초롬바탕"/>
              </a:rPr>
              <a:t>를 중간에 </a:t>
            </a:r>
            <a:r>
              <a:rPr lang="ko-KR" altLang="en-US" sz="2000" dirty="0" smtClean="0">
                <a:cs typeface="함초롬바탕"/>
              </a:rPr>
              <a:t>경유하는 </a:t>
            </a:r>
            <a:r>
              <a:rPr lang="ko-KR" altLang="en-US" sz="2000" dirty="0">
                <a:cs typeface="함초롬바탕"/>
              </a:rPr>
              <a:t>최단 </a:t>
            </a:r>
            <a:r>
              <a:rPr lang="ko-KR" altLang="en-US" sz="2000" dirty="0" smtClean="0">
                <a:cs typeface="함초롬바탕"/>
              </a:rPr>
              <a:t>경로</a:t>
            </a:r>
            <a:endParaRPr lang="en-US" altLang="ko-KR" sz="2000" dirty="0">
              <a:cs typeface="함초롬바탕"/>
            </a:endParaRPr>
          </a:p>
          <a:p>
            <a:pPr lvl="3"/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 = 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err="1" smtClean="0">
                <a:cs typeface="Times New Roman"/>
              </a:rPr>
              <a:t>i</a:t>
            </a:r>
            <a:r>
              <a:rPr lang="ko-KR" altLang="en-US" sz="2000" i="1" dirty="0">
                <a:cs typeface="Times New Roman"/>
              </a:rPr>
              <a:t>∼</a:t>
            </a:r>
            <a:r>
              <a:rPr lang="en-US" altLang="ko-KR" sz="2000" i="1" dirty="0">
                <a:cs typeface="Times New Roman"/>
              </a:rPr>
              <a:t>&gt;k</a:t>
            </a:r>
            <a:r>
              <a:rPr lang="ko-KR" altLang="en-US" sz="2000" i="1" dirty="0">
                <a:cs typeface="Times New Roman"/>
              </a:rPr>
              <a:t>∼</a:t>
            </a:r>
            <a:r>
              <a:rPr lang="en-US" altLang="ko-KR" sz="2000" i="1" dirty="0">
                <a:cs typeface="Times New Roman"/>
              </a:rPr>
              <a:t>&gt;j</a:t>
            </a:r>
            <a:r>
              <a:rPr lang="ko-KR" altLang="en-US" sz="2000" dirty="0">
                <a:cs typeface="함초롬바탕"/>
              </a:rPr>
              <a:t>의  최단 </a:t>
            </a:r>
            <a:r>
              <a:rPr lang="ko-KR" altLang="en-US" sz="2000" dirty="0" smtClean="0">
                <a:cs typeface="함초롬바탕"/>
              </a:rPr>
              <a:t>경로 </a:t>
            </a:r>
            <a:r>
              <a:rPr lang="en-US" altLang="ko-KR" sz="2000" dirty="0" smtClean="0">
                <a:cs typeface="함초롬바탕"/>
              </a:rPr>
              <a:t>=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+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</a:p>
          <a:p>
            <a:pPr lvl="3"/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i</a:t>
            </a:r>
            <a:r>
              <a:rPr lang="ko-KR" altLang="en-US" sz="2000" i="1" dirty="0">
                <a:solidFill>
                  <a:srgbClr val="231F20"/>
                </a:solidFill>
                <a:cs typeface="Times New Roman"/>
              </a:rPr>
              <a:t>∼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&gt;k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의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경로와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ko-KR" altLang="en-US" sz="2000" i="1" dirty="0">
                <a:solidFill>
                  <a:srgbClr val="231F20"/>
                </a:solidFill>
                <a:cs typeface="Times New Roman"/>
              </a:rPr>
              <a:t>∼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&gt;j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의 최단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경로는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중간에 정점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를 경유하지 않음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/>
            </a:r>
            <a:br>
              <a:rPr lang="en-US" altLang="ko-KR" sz="2000" dirty="0">
                <a:solidFill>
                  <a:srgbClr val="231F20"/>
                </a:solidFill>
                <a:cs typeface="함초롬바탕"/>
              </a:rPr>
            </a:br>
            <a:r>
              <a:rPr lang="en-US" altLang="ko-KR" sz="2000" dirty="0" smtClean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/>
                <a:sym typeface="Wingdings" panose="05000000000000000000" pitchFamily="2" charset="2"/>
              </a:rPr>
              <a:t>∴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  <a:sym typeface="Wingdings" panose="05000000000000000000" pitchFamily="2" charset="2"/>
              </a:rPr>
              <a:t>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 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= 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+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=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baseline="-25000" dirty="0">
                <a:solidFill>
                  <a:srgbClr val="231F20"/>
                </a:solidFill>
                <a:cs typeface="함초롬바탕"/>
              </a:rPr>
              <a:t>-</a:t>
            </a:r>
            <a:r>
              <a:rPr lang="en-US" altLang="ko-KR" sz="2000" baseline="-25000" dirty="0">
                <a:solidFill>
                  <a:srgbClr val="231F20"/>
                </a:solidFill>
                <a:cs typeface="Times New Roman"/>
              </a:rPr>
              <a:t>1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+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baseline="-25000" dirty="0">
                <a:solidFill>
                  <a:srgbClr val="231F20"/>
                </a:solidFill>
                <a:cs typeface="함초롬바탕"/>
              </a:rPr>
              <a:t>-</a:t>
            </a:r>
            <a:r>
              <a:rPr lang="en-US" altLang="ko-KR" sz="2000" baseline="-25000" dirty="0">
                <a:solidFill>
                  <a:srgbClr val="231F20"/>
                </a:solidFill>
                <a:cs typeface="Times New Roman"/>
              </a:rPr>
              <a:t>1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(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)</a:t>
            </a:r>
          </a:p>
          <a:p>
            <a:pPr marL="254975" marR="19353">
              <a:lnSpc>
                <a:spcPct val="142900"/>
              </a:lnSpc>
              <a:spcBef>
                <a:spcPts val="484"/>
              </a:spcBef>
              <a:tabLst>
                <a:tab pos="2544701" algn="l"/>
                <a:tab pos="5155041" algn="l"/>
              </a:tabLst>
            </a:pPr>
            <a:endParaRPr lang="ko-KR" altLang="en-US" dirty="0">
              <a:cs typeface="함초롬바탕"/>
            </a:endParaRPr>
          </a:p>
          <a:p>
            <a:endParaRPr lang="ko-KR" altLang="en-US" sz="20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(3/8)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4572000"/>
            <a:ext cx="3917092" cy="18832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6670807"/>
            <a:ext cx="69532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표현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비용 인접 행렬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3011487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비용 인접 행렬</a:t>
            </a:r>
            <a:r>
              <a:rPr lang="en-US" altLang="ko-KR" dirty="0" smtClean="0"/>
              <a:t>(cost adjacency matrix)</a:t>
            </a:r>
          </a:p>
          <a:p>
            <a:pPr lvl="1"/>
            <a:r>
              <a:rPr lang="ko-KR" altLang="en-US" dirty="0" err="1" smtClean="0"/>
              <a:t>무방향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가중치 </a:t>
            </a:r>
            <a:r>
              <a:rPr lang="ko-KR" altLang="en-US" dirty="0"/>
              <a:t>그래프 </a:t>
            </a:r>
            <a:r>
              <a:rPr lang="en-US" altLang="ko-KR" i="1" dirty="0" smtClean="0"/>
              <a:t>WG</a:t>
            </a:r>
            <a:r>
              <a:rPr lang="ko-KR" altLang="en-US" dirty="0" smtClean="0"/>
              <a:t>를 </a:t>
            </a:r>
            <a:r>
              <a:rPr lang="ko-KR" altLang="en-US" dirty="0"/>
              <a:t>저장하기 위한 </a:t>
            </a:r>
            <a:r>
              <a:rPr lang="ko-KR" altLang="en-US" dirty="0" smtClean="0"/>
              <a:t>비용 인접 </a:t>
            </a:r>
            <a:r>
              <a:rPr lang="ko-KR" altLang="en-US" dirty="0"/>
              <a:t>행렬 </a:t>
            </a:r>
            <a:r>
              <a:rPr lang="en-US" altLang="ko-KR" i="1" dirty="0" smtClean="0"/>
              <a:t>adjacency</a:t>
            </a:r>
          </a:p>
          <a:p>
            <a:pPr lvl="2"/>
            <a:r>
              <a:rPr lang="en-US" altLang="ko-KR" i="1" dirty="0" smtClean="0"/>
              <a:t>WG</a:t>
            </a:r>
            <a:r>
              <a:rPr lang="ko-KR" altLang="en-US" dirty="0" smtClean="0"/>
              <a:t>가 가중치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w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간선 </a:t>
            </a:r>
            <a:r>
              <a:rPr lang="en-US" altLang="ko-KR" dirty="0"/>
              <a:t>(</a:t>
            </a:r>
            <a:r>
              <a:rPr lang="en-US" altLang="ko-KR" i="1" dirty="0" err="1"/>
              <a:t>i</a:t>
            </a:r>
            <a:r>
              <a:rPr lang="en-US" altLang="ko-KR" dirty="0"/>
              <a:t>, </a:t>
            </a:r>
            <a:r>
              <a:rPr lang="en-US" altLang="ko-KR" i="1" dirty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en-US" altLang="ko-KR" i="1" dirty="0" smtClean="0"/>
              <a:t>adjacency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 smtClean="0"/>
              <a:t>]=</a:t>
            </a:r>
            <a:r>
              <a:rPr lang="en-US" altLang="ko-KR" i="1" dirty="0" smtClean="0"/>
              <a:t>w</a:t>
            </a:r>
            <a:endParaRPr lang="en-US" altLang="ko-KR" dirty="0"/>
          </a:p>
          <a:p>
            <a:pPr lvl="2"/>
            <a:r>
              <a:rPr lang="en-US" altLang="ko-KR" i="1" dirty="0" smtClean="0"/>
              <a:t>WG</a:t>
            </a:r>
            <a:r>
              <a:rPr lang="ko-KR" altLang="en-US" dirty="0"/>
              <a:t>에 간선 </a:t>
            </a:r>
            <a:r>
              <a:rPr lang="en-US" altLang="ko-KR" dirty="0"/>
              <a:t>(</a:t>
            </a:r>
            <a:r>
              <a:rPr lang="en-US" altLang="ko-KR" i="1" dirty="0" err="1"/>
              <a:t>i</a:t>
            </a:r>
            <a:r>
              <a:rPr lang="en-US" altLang="ko-KR" dirty="0"/>
              <a:t>, </a:t>
            </a:r>
            <a:r>
              <a:rPr lang="en-US" altLang="ko-KR" i="1" dirty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없음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 smtClean="0"/>
              <a:t>]=</a:t>
            </a:r>
            <a:r>
              <a:rPr lang="en-US" altLang="ko-KR" dirty="0" smtClean="0">
                <a:sym typeface="Symbol" panose="05050102010706020507" pitchFamily="18" charset="2"/>
              </a:rPr>
              <a:t> </a:t>
            </a:r>
            <a:r>
              <a:rPr lang="ko-KR" altLang="en-US" dirty="0" smtClean="0">
                <a:sym typeface="Symbol" panose="05050102010706020507" pitchFamily="18" charset="2"/>
              </a:rPr>
              <a:t>단</a:t>
            </a:r>
            <a:r>
              <a:rPr lang="en-US" altLang="ko-KR" dirty="0" smtClean="0">
                <a:sym typeface="Symbol" panose="05050102010706020507" pitchFamily="18" charset="2"/>
              </a:rPr>
              <a:t>,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 smtClean="0"/>
              <a:t>][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]=0</a:t>
            </a:r>
            <a:endParaRPr lang="en-US" altLang="ko-KR" dirty="0"/>
          </a:p>
          <a:p>
            <a:pPr lvl="1"/>
            <a:r>
              <a:rPr lang="ko-KR" altLang="en-US" dirty="0" smtClean="0"/>
              <a:t>방향 </a:t>
            </a:r>
            <a:r>
              <a:rPr lang="ko-KR" altLang="en-US" dirty="0"/>
              <a:t>가중치 그래프 </a:t>
            </a:r>
            <a:r>
              <a:rPr lang="en-US" altLang="ko-KR" i="1" dirty="0" smtClean="0"/>
              <a:t>WG</a:t>
            </a:r>
            <a:r>
              <a:rPr lang="ko-KR" altLang="en-US" dirty="0" smtClean="0"/>
              <a:t>를 </a:t>
            </a:r>
            <a:r>
              <a:rPr lang="ko-KR" altLang="en-US" dirty="0"/>
              <a:t>저장하기 위한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인접 </a:t>
            </a:r>
            <a:r>
              <a:rPr lang="ko-KR" altLang="en-US" dirty="0"/>
              <a:t>행렬 </a:t>
            </a:r>
            <a:r>
              <a:rPr lang="en-US" altLang="ko-KR" i="1" dirty="0"/>
              <a:t>adjacency</a:t>
            </a:r>
          </a:p>
          <a:p>
            <a:pPr lvl="2"/>
            <a:r>
              <a:rPr lang="en-US" altLang="ko-KR" i="1" dirty="0" smtClean="0"/>
              <a:t>WG</a:t>
            </a:r>
            <a:r>
              <a:rPr lang="ko-KR" altLang="en-US" dirty="0" smtClean="0"/>
              <a:t>가 </a:t>
            </a:r>
            <a:r>
              <a:rPr lang="ko-KR" altLang="en-US" dirty="0"/>
              <a:t>가중치</a:t>
            </a:r>
            <a:r>
              <a:rPr lang="en-US" altLang="ko-KR" dirty="0"/>
              <a:t> </a:t>
            </a:r>
            <a:r>
              <a:rPr lang="en-US" altLang="ko-KR" i="1" dirty="0"/>
              <a:t>w</a:t>
            </a:r>
            <a:r>
              <a:rPr lang="ko-KR" altLang="en-US" dirty="0"/>
              <a:t>의 간선 </a:t>
            </a:r>
            <a:r>
              <a:rPr lang="en-US" altLang="ko-KR" dirty="0" smtClean="0"/>
              <a:t>&lt;</a:t>
            </a:r>
            <a:r>
              <a:rPr lang="en-US" altLang="ko-KR" i="1" dirty="0" err="1" smtClean="0"/>
              <a:t>i</a:t>
            </a:r>
            <a:r>
              <a:rPr lang="en-US" altLang="ko-KR" dirty="0"/>
              <a:t>, 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 = </a:t>
            </a:r>
            <a:r>
              <a:rPr lang="en-US" altLang="ko-KR" i="1" dirty="0"/>
              <a:t>w </a:t>
            </a:r>
            <a:endParaRPr lang="en-US" altLang="ko-KR" i="1" dirty="0" smtClean="0"/>
          </a:p>
          <a:p>
            <a:pPr lvl="2"/>
            <a:r>
              <a:rPr lang="en-US" altLang="ko-KR" i="1" dirty="0" smtClean="0"/>
              <a:t>WG</a:t>
            </a:r>
            <a:r>
              <a:rPr lang="ko-KR" altLang="en-US" dirty="0" smtClean="0"/>
              <a:t>에 </a:t>
            </a:r>
            <a:r>
              <a:rPr lang="ko-KR" altLang="en-US" dirty="0"/>
              <a:t>간선 </a:t>
            </a:r>
            <a:r>
              <a:rPr lang="en-US" altLang="ko-KR" dirty="0" smtClean="0"/>
              <a:t>&lt;</a:t>
            </a:r>
            <a:r>
              <a:rPr lang="en-US" altLang="ko-KR" i="1" dirty="0" err="1" smtClean="0"/>
              <a:t>i</a:t>
            </a:r>
            <a:r>
              <a:rPr lang="en-US" altLang="ko-KR" dirty="0"/>
              <a:t>, 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없음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]=</a:t>
            </a:r>
            <a:r>
              <a:rPr lang="en-US" altLang="ko-KR" dirty="0">
                <a:sym typeface="Symbol" panose="05050102010706020507" pitchFamily="18" charset="2"/>
              </a:rPr>
              <a:t> </a:t>
            </a:r>
            <a:r>
              <a:rPr lang="ko-KR" altLang="en-US" dirty="0">
                <a:sym typeface="Symbol" panose="05050102010706020507" pitchFamily="18" charset="2"/>
              </a:rPr>
              <a:t>단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 err="1"/>
              <a:t>i</a:t>
            </a:r>
            <a:r>
              <a:rPr lang="en-US" altLang="ko-KR" dirty="0"/>
              <a:t>]=</a:t>
            </a:r>
            <a:r>
              <a:rPr lang="en-US" altLang="ko-KR" dirty="0" smtClean="0"/>
              <a:t>0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4202546"/>
            <a:ext cx="4861789" cy="34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구현</a:t>
            </a:r>
            <a:endParaRPr lang="en-US" altLang="ko-KR" sz="2400" dirty="0" smtClean="0"/>
          </a:p>
          <a:p>
            <a:pPr lvl="1"/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[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정의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12.3]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따라 최단 경로의 길이를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저장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: 2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차원 배열 </a:t>
            </a:r>
            <a:r>
              <a:rPr lang="en-US" altLang="ko-KR" sz="2000" i="1" dirty="0" err="1" smtClean="0">
                <a:solidFill>
                  <a:srgbClr val="231F20"/>
                </a:solidFill>
                <a:cs typeface="함초롬바탕"/>
              </a:rPr>
              <a:t>D</a:t>
            </a:r>
            <a:r>
              <a:rPr lang="en-US" altLang="ko-KR" sz="2000" i="1" baseline="-25000" dirty="0" err="1" smtClean="0">
                <a:solidFill>
                  <a:srgbClr val="231F20"/>
                </a:solidFill>
                <a:cs typeface="함초롬바탕"/>
              </a:rPr>
              <a:t>k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[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][</a:t>
            </a:r>
            <a:r>
              <a:rPr lang="en-US" altLang="ko-KR" sz="2000" i="1" dirty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lvl="1"/>
            <a:endParaRPr lang="en-US" altLang="ko-KR" sz="2000" spc="-138" baseline="2645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lvl="1"/>
            <a:endParaRPr lang="en-US" altLang="ko-KR" sz="2000" spc="-138" baseline="2645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lvl="1"/>
            <a:endParaRPr lang="en-US" altLang="ko-KR" sz="2000" spc="-138" baseline="2645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lvl="1"/>
            <a:endParaRPr lang="en-US" altLang="ko-KR" sz="2000" spc="-138" baseline="2645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lvl="1"/>
            <a:endParaRPr lang="en-US" altLang="ko-KR" sz="2000" spc="-138" baseline="2645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lvl="2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중간에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아무 정점도 거치지 않는 최단 경로 길이를 저장하기 위한 배열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-1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에서부터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시작하여 차례로 배열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0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1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,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…,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-25000" dirty="0">
                <a:solidFill>
                  <a:srgbClr val="231F20"/>
                </a:solidFill>
                <a:cs typeface="Times New Roman"/>
              </a:rPr>
              <a:t>-1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을 생성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lvl="2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배열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-1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은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인접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행렬과 동일</a:t>
            </a:r>
            <a:endParaRPr lang="en-US" altLang="ko-KR" sz="2000" dirty="0" smtClean="0">
              <a:solidFill>
                <a:srgbClr val="231F20"/>
              </a:solidFill>
              <a:cs typeface="함초롬바탕"/>
            </a:endParaRPr>
          </a:p>
          <a:p>
            <a:pPr lvl="1"/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최종 목표인 최단 경로 자체에 대한 정보를 저장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: 2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차원 배열 </a:t>
            </a:r>
            <a:r>
              <a:rPr lang="en-US" altLang="ko-KR" sz="2000" i="1" dirty="0" err="1" smtClean="0">
                <a:solidFill>
                  <a:srgbClr val="231F20"/>
                </a:solidFill>
                <a:cs typeface="함초롬바탕"/>
              </a:rPr>
              <a:t>V</a:t>
            </a:r>
            <a:r>
              <a:rPr lang="en-US" altLang="ko-KR" sz="2000" i="1" baseline="-25000" dirty="0" err="1" smtClean="0">
                <a:solidFill>
                  <a:srgbClr val="231F20"/>
                </a:solidFill>
                <a:cs typeface="함초롬바탕"/>
              </a:rPr>
              <a:t>k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[</a:t>
            </a:r>
            <a:r>
              <a:rPr lang="en-US" altLang="ko-KR" sz="2000" i="1" dirty="0" smtClean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][</a:t>
            </a:r>
            <a:r>
              <a:rPr lang="en-US" altLang="ko-KR" sz="2000" i="1" dirty="0">
                <a:solidFill>
                  <a:srgbClr val="231F20"/>
                </a:solidFill>
                <a:cs typeface="함초롬바탕"/>
              </a:rPr>
              <a:t>n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]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lvl="2"/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D</a:t>
            </a:r>
            <a:r>
              <a:rPr lang="en-US" altLang="ko-KR" sz="2000" i="1" baseline="-25000" dirty="0" err="1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[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][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]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의 값을 최소로 만든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를 배열 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i="1" baseline="-25000" dirty="0" err="1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[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][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에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저장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.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즉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ko-KR" altLang="en-US" sz="2000" i="1" dirty="0">
                <a:solidFill>
                  <a:srgbClr val="231F20"/>
                </a:solidFill>
                <a:cs typeface="Times New Roman"/>
              </a:rPr>
              <a:t>∼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&gt;j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의 최단 경로가 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k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를 경유한다면 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V</a:t>
            </a:r>
            <a:r>
              <a:rPr lang="en-US" altLang="ko-KR" sz="2000" i="1" baseline="-25000" dirty="0" err="1">
                <a:solidFill>
                  <a:srgbClr val="231F20"/>
                </a:solidFill>
                <a:cs typeface="Times New Roman"/>
              </a:rPr>
              <a:t>k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[</a:t>
            </a:r>
            <a:r>
              <a:rPr lang="en-US" altLang="ko-KR" sz="2000" i="1" dirty="0" err="1">
                <a:solidFill>
                  <a:srgbClr val="231F20"/>
                </a:solidFill>
                <a:cs typeface="Times New Roman"/>
              </a:rPr>
              <a:t>i</a:t>
            </a:r>
            <a:r>
              <a:rPr lang="en-US" altLang="ko-KR" sz="2000" dirty="0">
                <a:solidFill>
                  <a:srgbClr val="231F20"/>
                </a:solidFill>
                <a:cs typeface="함초롬바탕"/>
              </a:rPr>
              <a:t>][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j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]=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k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로 지정</a:t>
            </a:r>
            <a:endParaRPr lang="en-US" altLang="ko-KR" sz="2000" dirty="0">
              <a:solidFill>
                <a:srgbClr val="231F20"/>
              </a:solidFill>
              <a:cs typeface="함초롬바탕"/>
            </a:endParaRPr>
          </a:p>
          <a:p>
            <a:pPr lvl="2"/>
            <a:r>
              <a:rPr lang="ko-KR" altLang="en-US" sz="2000" dirty="0" smtClean="0">
                <a:solidFill>
                  <a:srgbClr val="231F20"/>
                </a:solidFill>
                <a:cs typeface="Times New Roman"/>
              </a:rPr>
              <a:t>배열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 V</a:t>
            </a:r>
            <a:r>
              <a:rPr lang="en-US" altLang="ko-KR" sz="2000" i="1" baseline="-25000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-1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부터 </a:t>
            </a:r>
            <a:r>
              <a:rPr lang="ko-KR" altLang="en-US" sz="2000" dirty="0">
                <a:solidFill>
                  <a:srgbClr val="231F20"/>
                </a:solidFill>
                <a:cs typeface="함초롬바탕"/>
              </a:rPr>
              <a:t>거꾸로 조사해 내려가면 </a:t>
            </a:r>
            <a:r>
              <a:rPr lang="en-US" altLang="ko-KR" sz="2000" i="1" dirty="0" err="1" smtClean="0">
                <a:solidFill>
                  <a:srgbClr val="231F20"/>
                </a:solidFill>
                <a:cs typeface="Times New Roman"/>
              </a:rPr>
              <a:t>i</a:t>
            </a:r>
            <a:r>
              <a:rPr lang="ko-KR" altLang="en-US" sz="2000" i="1" dirty="0">
                <a:solidFill>
                  <a:srgbClr val="231F20"/>
                </a:solidFill>
                <a:cs typeface="Times New Roman"/>
              </a:rPr>
              <a:t>∼</a:t>
            </a:r>
            <a:r>
              <a:rPr lang="en-US" altLang="ko-KR" sz="2000" i="1" dirty="0">
                <a:solidFill>
                  <a:srgbClr val="231F20"/>
                </a:solidFill>
                <a:cs typeface="Times New Roman"/>
              </a:rPr>
              <a:t>&gt;j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의 최단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경로가</a:t>
            </a:r>
            <a:r>
              <a:rPr lang="en-US" altLang="ko-KR" sz="2000" dirty="0" smtClean="0">
                <a:solidFill>
                  <a:srgbClr val="231F20"/>
                </a:solidFill>
                <a:cs typeface="함초롬바탕"/>
              </a:rPr>
              <a:t> 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어떤 정점들을 경유하는지 알 수 있음</a:t>
            </a:r>
            <a:r>
              <a:rPr lang="ko-KR" altLang="en-US" sz="1400" dirty="0">
                <a:solidFill>
                  <a:srgbClr val="231F20"/>
                </a:solidFill>
                <a:cs typeface="Times New Roman"/>
              </a:rPr>
              <a:t> </a:t>
            </a:r>
            <a:endParaRPr lang="en-US" altLang="ko-KR" sz="1400" dirty="0" smtClean="0">
              <a:solidFill>
                <a:srgbClr val="231F20"/>
              </a:solidFill>
              <a:cs typeface="Times New Roman"/>
            </a:endParaRPr>
          </a:p>
          <a:p>
            <a:pPr lvl="2"/>
            <a:r>
              <a:rPr lang="ko-KR" altLang="en-US" sz="2000" dirty="0" smtClean="0">
                <a:solidFill>
                  <a:srgbClr val="231F20"/>
                </a:solidFill>
                <a:cs typeface="Times New Roman"/>
              </a:rPr>
              <a:t>배열</a:t>
            </a:r>
            <a:r>
              <a:rPr lang="en-US" altLang="ko-KR" sz="2000" i="1" dirty="0" smtClean="0">
                <a:solidFill>
                  <a:srgbClr val="231F20"/>
                </a:solidFill>
                <a:cs typeface="Times New Roman"/>
              </a:rPr>
              <a:t> V</a:t>
            </a:r>
            <a:r>
              <a:rPr lang="en-US" altLang="ko-KR" sz="2000" i="1" baseline="-25000" dirty="0" smtClean="0">
                <a:solidFill>
                  <a:srgbClr val="231F20"/>
                </a:solidFill>
                <a:cs typeface="Times New Roman"/>
              </a:rPr>
              <a:t>n</a:t>
            </a:r>
            <a:r>
              <a:rPr lang="en-US" altLang="ko-KR" sz="2000" baseline="-25000" dirty="0" smtClean="0">
                <a:solidFill>
                  <a:srgbClr val="231F20"/>
                </a:solidFill>
                <a:cs typeface="Times New Roman"/>
              </a:rPr>
              <a:t>-1</a:t>
            </a:r>
            <a:r>
              <a:rPr lang="ko-KR" altLang="en-US" sz="2000" dirty="0" smtClean="0">
                <a:solidFill>
                  <a:srgbClr val="231F20"/>
                </a:solidFill>
                <a:cs typeface="함초롬바탕"/>
              </a:rPr>
              <a:t>은</a:t>
            </a:r>
            <a:r>
              <a:rPr lang="ko-KR" altLang="en-US" sz="2000" dirty="0" smtClean="0">
                <a:solidFill>
                  <a:srgbClr val="231F20"/>
                </a:solidFill>
                <a:cs typeface="Times New Roman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cs typeface="Times New Roman"/>
              </a:rPr>
              <a:t>경유하는 정점이 하나도 없음을 나타내어야 하므로 </a:t>
            </a:r>
            <a:r>
              <a:rPr lang="en-US" altLang="ko-KR" sz="2000" dirty="0">
                <a:solidFill>
                  <a:srgbClr val="231F20"/>
                </a:solidFill>
                <a:cs typeface="Times New Roman"/>
              </a:rPr>
              <a:t>–1</a:t>
            </a:r>
            <a:r>
              <a:rPr lang="ko-KR" altLang="en-US" sz="2000" dirty="0">
                <a:solidFill>
                  <a:srgbClr val="231F20"/>
                </a:solidFill>
                <a:cs typeface="Times New Roman"/>
              </a:rPr>
              <a:t>로 초기화</a:t>
            </a:r>
            <a:endParaRPr lang="en-US" altLang="ko-KR" sz="2000" dirty="0">
              <a:solidFill>
                <a:srgbClr val="231F20"/>
              </a:solidFill>
              <a:cs typeface="Times New Roman"/>
            </a:endParaRPr>
          </a:p>
          <a:p>
            <a:pPr lvl="2"/>
            <a:endParaRPr lang="en-US" altLang="ko-KR" sz="2200" dirty="0">
              <a:solidFill>
                <a:srgbClr val="231F20"/>
              </a:solidFill>
              <a:cs typeface="함초롬바탕"/>
            </a:endParaRP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(4/8)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057400"/>
            <a:ext cx="8286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(5/8)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92" y="1098141"/>
            <a:ext cx="7946495" cy="66190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" y="1065903"/>
            <a:ext cx="2375474" cy="28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(6/8)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27449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(7/8)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000125"/>
            <a:ext cx="8515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모든 쌍 최단 경로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플로이드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-</a:t>
            </a:r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워셜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(8/8)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24000"/>
            <a:ext cx="84582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표현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 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비용 인접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리스트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239034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비용 인접 </a:t>
            </a:r>
            <a:r>
              <a:rPr lang="ko-KR" altLang="en-US" dirty="0"/>
              <a:t>리스트</a:t>
            </a:r>
            <a:r>
              <a:rPr lang="en-US" altLang="ko-KR" dirty="0" smtClean="0"/>
              <a:t>(</a:t>
            </a:r>
            <a:r>
              <a:rPr lang="en-US" altLang="ko-KR" dirty="0" smtClean="0"/>
              <a:t>cost </a:t>
            </a:r>
            <a:r>
              <a:rPr lang="en-US" altLang="ko-KR" dirty="0" smtClean="0"/>
              <a:t>adjacency </a:t>
            </a:r>
            <a:r>
              <a:rPr lang="en-US" altLang="ko-KR" dirty="0"/>
              <a:t>lists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인접 리스트에 가중치를 </a:t>
            </a:r>
            <a:r>
              <a:rPr lang="ko-KR" altLang="en-US" dirty="0"/>
              <a:t>저장하기 위한 </a:t>
            </a:r>
            <a:r>
              <a:rPr lang="ko-KR" altLang="en-US" dirty="0" smtClean="0"/>
              <a:t>필드를 추가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2332972"/>
            <a:ext cx="7011008" cy="504182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63082" y="2332972"/>
            <a:ext cx="226107" cy="231522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681076" y="2332972"/>
            <a:ext cx="226107" cy="231522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863081" y="5078272"/>
            <a:ext cx="226107" cy="119207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681076" y="5090742"/>
            <a:ext cx="226107" cy="6242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3080" y="6769939"/>
            <a:ext cx="226107" cy="6242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최소 신장 트리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(1/2)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563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cs typeface="함초롬바탕"/>
              </a:rPr>
              <a:t>신장 트리</a:t>
            </a:r>
            <a:r>
              <a:rPr lang="en-US" altLang="ko-KR" dirty="0">
                <a:cs typeface="함초롬바탕"/>
              </a:rPr>
              <a:t>(spanning tree)</a:t>
            </a:r>
          </a:p>
          <a:p>
            <a:pPr lvl="1"/>
            <a:r>
              <a:rPr lang="ko-KR" altLang="en-US" dirty="0"/>
              <a:t>연결 그래프가 주어졌을 때</a:t>
            </a:r>
            <a:r>
              <a:rPr lang="en-US" altLang="ko-KR" dirty="0"/>
              <a:t>, </a:t>
            </a:r>
            <a:r>
              <a:rPr lang="ko-KR" altLang="en-US" dirty="0"/>
              <a:t>정점은 그대로 두고 사이클을 형성하는 간선들을 제거하여 만든 </a:t>
            </a:r>
            <a:r>
              <a:rPr lang="ko-KR" altLang="en-US" u="sng" dirty="0" smtClean="0"/>
              <a:t>트리</a:t>
            </a:r>
            <a:r>
              <a:rPr lang="en-US" altLang="ko-KR" u="sng" dirty="0" smtClean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사이클이 없이 </a:t>
            </a:r>
            <a:r>
              <a:rPr lang="ko-KR" altLang="en-US" dirty="0" smtClean="0"/>
              <a:t>연결된 서브그래프</a:t>
            </a:r>
            <a:endParaRPr lang="en-US" altLang="ko-KR" dirty="0" smtClean="0"/>
          </a:p>
          <a:p>
            <a:pPr lvl="1"/>
            <a:r>
              <a:rPr lang="ko-KR" altLang="en-US" dirty="0"/>
              <a:t>정점의 수가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개이면 </a:t>
            </a:r>
            <a:r>
              <a:rPr lang="ko-KR" altLang="en-US" dirty="0">
                <a:solidFill>
                  <a:srgbClr val="C00000"/>
                </a:solidFill>
              </a:rPr>
              <a:t>간선의 </a:t>
            </a:r>
            <a:r>
              <a:rPr lang="ko-KR" altLang="en-US" dirty="0" smtClean="0">
                <a:solidFill>
                  <a:srgbClr val="C00000"/>
                </a:solidFill>
              </a:rPr>
              <a:t>수는 </a:t>
            </a:r>
            <a:r>
              <a:rPr lang="en-US" altLang="ko-KR" i="1" dirty="0" smtClean="0">
                <a:solidFill>
                  <a:srgbClr val="C00000"/>
                </a:solidFill>
              </a:rPr>
              <a:t>n</a:t>
            </a:r>
            <a:r>
              <a:rPr lang="en-US" altLang="ko-KR" dirty="0" smtClean="0">
                <a:solidFill>
                  <a:srgbClr val="C00000"/>
                </a:solidFill>
              </a:rPr>
              <a:t>-1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신장 </a:t>
            </a:r>
            <a:r>
              <a:rPr lang="ko-KR" altLang="en-US" dirty="0" err="1"/>
              <a:t>트리를</a:t>
            </a:r>
            <a:r>
              <a:rPr lang="ko-KR" altLang="en-US" dirty="0"/>
              <a:t> 만드는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깊이 우선 신장 </a:t>
            </a:r>
            <a:r>
              <a:rPr lang="ko-KR" altLang="en-US" dirty="0" smtClean="0"/>
              <a:t>트리</a:t>
            </a:r>
            <a:r>
              <a:rPr lang="en-US" altLang="ko-KR" dirty="0" smtClean="0"/>
              <a:t>: </a:t>
            </a:r>
            <a:r>
              <a:rPr lang="ko-KR" altLang="en-US" dirty="0"/>
              <a:t>깊이 우선 탐색에 사용된 </a:t>
            </a:r>
            <a:r>
              <a:rPr lang="ko-KR" altLang="en-US" dirty="0" smtClean="0"/>
              <a:t>간선을 포함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11.12])</a:t>
            </a:r>
          </a:p>
          <a:p>
            <a:pPr lvl="1"/>
            <a:r>
              <a:rPr lang="ko-KR" altLang="en-US" dirty="0" smtClean="0"/>
              <a:t>너비 </a:t>
            </a:r>
            <a:r>
              <a:rPr lang="ko-KR" altLang="en-US" dirty="0"/>
              <a:t>우선 신장 트리</a:t>
            </a:r>
            <a:r>
              <a:rPr lang="en-US" altLang="ko-KR" dirty="0"/>
              <a:t>: </a:t>
            </a:r>
            <a:r>
              <a:rPr lang="ko-KR" altLang="en-US" dirty="0" smtClean="0"/>
              <a:t>너비 </a:t>
            </a:r>
            <a:r>
              <a:rPr lang="ko-KR" altLang="en-US" dirty="0"/>
              <a:t>우선 탐색에 사용된 </a:t>
            </a:r>
            <a:r>
              <a:rPr lang="ko-KR" altLang="en-US" dirty="0" smtClean="0"/>
              <a:t>간선을 포함</a:t>
            </a:r>
            <a:r>
              <a:rPr lang="en-US" altLang="ko-KR" dirty="0" smtClean="0"/>
              <a:t>([</a:t>
            </a:r>
            <a:r>
              <a:rPr lang="ko-KR" altLang="en-US" dirty="0"/>
              <a:t>그림 </a:t>
            </a:r>
            <a:r>
              <a:rPr lang="en-US" altLang="ko-KR" dirty="0" smtClean="0"/>
              <a:t>11.13])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3251370"/>
            <a:ext cx="8731251" cy="18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최소 신장 트리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(2/2)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320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cs typeface="함초롬바탕"/>
              </a:rPr>
              <a:t>최소 신장 트리</a:t>
            </a:r>
            <a:r>
              <a:rPr lang="en-US" altLang="ko-KR" dirty="0">
                <a:cs typeface="함초롬바탕"/>
              </a:rPr>
              <a:t>(MST: minimum spanning tree) </a:t>
            </a:r>
            <a:r>
              <a:rPr lang="ko-KR" altLang="en-US" dirty="0">
                <a:cs typeface="함초롬바탕"/>
              </a:rPr>
              <a:t>또는 최소 비용 신장 트리</a:t>
            </a:r>
            <a:r>
              <a:rPr lang="en-US" altLang="ko-KR" dirty="0">
                <a:cs typeface="함초롬바탕"/>
              </a:rPr>
              <a:t>(MCST: minimum cost spanning </a:t>
            </a:r>
            <a:r>
              <a:rPr lang="en-US" altLang="ko-KR" dirty="0" smtClean="0">
                <a:cs typeface="함초롬바탕"/>
              </a:rPr>
              <a:t>tree)</a:t>
            </a:r>
          </a:p>
          <a:p>
            <a:pPr lvl="1"/>
            <a:r>
              <a:rPr lang="ko-KR" altLang="en-US" dirty="0" smtClean="0"/>
              <a:t>연결된 가중치 그래프가 주어졌을 때 </a:t>
            </a:r>
            <a:r>
              <a:rPr lang="ko-KR" altLang="en-US" dirty="0"/>
              <a:t>가중치의 합이 가장 작은 신장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 예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최소한의 </a:t>
            </a:r>
            <a:r>
              <a:rPr lang="ko-KR" altLang="en-US" dirty="0"/>
              <a:t>비용으로 모든 도시를 연결하는 도로망을 </a:t>
            </a:r>
            <a:r>
              <a:rPr lang="ko-KR" altLang="en-US" dirty="0" smtClean="0"/>
              <a:t>건설하라</a:t>
            </a:r>
            <a:endParaRPr lang="en-US" altLang="ko-KR" dirty="0" smtClean="0"/>
          </a:p>
          <a:p>
            <a:pPr lvl="2"/>
            <a:r>
              <a:rPr lang="ko-KR" altLang="en-US" dirty="0"/>
              <a:t>도로의 길이를 최소로 하면서 모든 도시를 연결하는 도로망을 </a:t>
            </a:r>
            <a:r>
              <a:rPr lang="ko-KR" altLang="en-US" dirty="0" smtClean="0"/>
              <a:t>건설하라</a:t>
            </a:r>
            <a:endParaRPr lang="en-US" altLang="ko-KR" dirty="0" smtClean="0"/>
          </a:p>
          <a:p>
            <a:pPr lvl="1"/>
            <a:r>
              <a:rPr lang="ko-KR" altLang="en-US" dirty="0"/>
              <a:t>통신망</a:t>
            </a:r>
            <a:r>
              <a:rPr lang="en-US" altLang="ko-KR" dirty="0"/>
              <a:t>, </a:t>
            </a:r>
            <a:r>
              <a:rPr lang="ko-KR" altLang="en-US" dirty="0"/>
              <a:t>유통망</a:t>
            </a:r>
            <a:r>
              <a:rPr lang="en-US" altLang="ko-KR" dirty="0"/>
              <a:t>, </a:t>
            </a:r>
            <a:r>
              <a:rPr lang="ko-KR" altLang="en-US" dirty="0"/>
              <a:t>배관 등의 </a:t>
            </a:r>
            <a:r>
              <a:rPr lang="ko-KR" altLang="en-US" dirty="0" smtClean="0"/>
              <a:t>네트워크에서 </a:t>
            </a:r>
            <a:r>
              <a:rPr lang="ko-KR" altLang="en-US" dirty="0"/>
              <a:t>비용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시간 등의 가중치를 갖는 그래프를 이용하여 최소 신장 </a:t>
            </a:r>
            <a:r>
              <a:rPr lang="ko-KR" altLang="en-US" dirty="0" err="1"/>
              <a:t>트리를</a:t>
            </a:r>
            <a:r>
              <a:rPr lang="ko-KR" altLang="en-US" dirty="0"/>
              <a:t> 구하는 다양한 문제가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4419600"/>
            <a:ext cx="919397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(1/6)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143000"/>
            <a:ext cx="9601199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cs typeface="함초롬바탕"/>
              </a:rPr>
              <a:t>아이디어</a:t>
            </a:r>
            <a:endParaRPr lang="en-US" altLang="ko-KR" dirty="0" smtClean="0">
              <a:cs typeface="함초롬바탕"/>
            </a:endParaRPr>
          </a:p>
          <a:p>
            <a:pPr lvl="1"/>
            <a:r>
              <a:rPr lang="ko-KR" altLang="en-US" dirty="0"/>
              <a:t>가중치가 작은 간선부터 차례로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/>
              <a:t>선택한 </a:t>
            </a:r>
            <a:r>
              <a:rPr lang="ko-KR" altLang="en-US" dirty="0" err="1" smtClean="0"/>
              <a:t>간선때문에</a:t>
            </a:r>
            <a:r>
              <a:rPr lang="ko-KR" altLang="en-US" dirty="0" smtClean="0"/>
              <a:t> </a:t>
            </a:r>
            <a:r>
              <a:rPr lang="ko-KR" altLang="en-US" dirty="0"/>
              <a:t>사이클이 만들어진다면 선택한 간선은 </a:t>
            </a:r>
            <a:r>
              <a:rPr lang="ko-KR" altLang="en-US" dirty="0" smtClean="0"/>
              <a:t>버림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받아들여진 </a:t>
            </a:r>
            <a:r>
              <a:rPr lang="ko-KR" altLang="en-US" dirty="0"/>
              <a:t>간선 수가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-1</a:t>
            </a:r>
            <a:r>
              <a:rPr lang="ko-KR" altLang="en-US" dirty="0"/>
              <a:t>개가 되면 </a:t>
            </a:r>
            <a:r>
              <a:rPr lang="ko-KR" altLang="en-US" dirty="0" smtClean="0"/>
              <a:t>종료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63" y="2590800"/>
            <a:ext cx="7842537" cy="5181599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>
          <a:xfrm>
            <a:off x="7131050" y="1223715"/>
            <a:ext cx="2362200" cy="428790"/>
          </a:xfrm>
          <a:prstGeom prst="wedgeEllipseCallout">
            <a:avLst>
              <a:gd name="adj1" fmla="val -51366"/>
              <a:gd name="adj2" fmla="val 90688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02060"/>
                </a:solidFill>
                <a:cs typeface="함초롬바탕"/>
              </a:rPr>
              <a:t>포리스트</a:t>
            </a:r>
            <a:r>
              <a:rPr lang="en-US" altLang="ko-KR" dirty="0" smtClean="0">
                <a:solidFill>
                  <a:srgbClr val="002060"/>
                </a:solidFill>
                <a:cs typeface="함초롬바탕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트리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(2/6)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142999"/>
            <a:ext cx="9601199" cy="3826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cs typeface="함초롬바탕"/>
              </a:rPr>
              <a:t>알고리즘 설계</a:t>
            </a:r>
            <a:endParaRPr lang="en-US" altLang="ko-KR" dirty="0" smtClean="0">
              <a:cs typeface="함초롬바탕"/>
            </a:endParaRPr>
          </a:p>
          <a:p>
            <a:pPr lvl="1"/>
            <a:r>
              <a:rPr lang="ko-KR" altLang="en-US" dirty="0"/>
              <a:t>가중치가 작은 간선을 선택하는데 걸리는 시간을 최소화하는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방법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최솟값 </a:t>
            </a:r>
            <a:r>
              <a:rPr lang="ko-KR" altLang="en-US" dirty="0"/>
              <a:t>찾기 알고리즘을 여러 번 </a:t>
            </a:r>
            <a:r>
              <a:rPr lang="ko-KR" altLang="en-US" dirty="0" smtClean="0"/>
              <a:t>실행 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방법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미리 </a:t>
            </a:r>
            <a:r>
              <a:rPr lang="ko-KR" altLang="en-US" dirty="0"/>
              <a:t>모든 간선을 오름차순으로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사이클이 </a:t>
            </a:r>
            <a:r>
              <a:rPr lang="ko-KR" altLang="en-US" dirty="0"/>
              <a:t>만들어지는지를 알 수 있는 효율적인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방법</a:t>
            </a:r>
            <a:r>
              <a:rPr lang="en-US" altLang="ko-KR" dirty="0" smtClean="0"/>
              <a:t>1. </a:t>
            </a:r>
            <a:r>
              <a:rPr lang="ko-KR" altLang="en-US" dirty="0"/>
              <a:t>그래프 탐색 알고리즘을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방법</a:t>
            </a:r>
            <a:r>
              <a:rPr lang="en-US" altLang="ko-KR" dirty="0" smtClean="0"/>
              <a:t>2. union-find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3"/>
            <a:r>
              <a:rPr lang="ko-KR" altLang="en-US" dirty="0"/>
              <a:t>연결되지 않은 정점들은 서로 다른 집합의 원소이고 연결된 정점들은 같은 집합의 원소가 되는 상호배타적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3"/>
            <a:r>
              <a:rPr lang="ko-KR" altLang="en-US" dirty="0"/>
              <a:t>새로 선택된 간선 </a:t>
            </a:r>
            <a:r>
              <a:rPr lang="en-US" altLang="ko-KR" dirty="0"/>
              <a:t>(</a:t>
            </a:r>
            <a:r>
              <a:rPr lang="en-US" altLang="ko-KR" i="1" dirty="0"/>
              <a:t>u</a:t>
            </a:r>
            <a:r>
              <a:rPr lang="en-US" altLang="ko-KR" dirty="0"/>
              <a:t>,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두정점</a:t>
            </a:r>
            <a:r>
              <a:rPr lang="ko-KR" altLang="en-US" dirty="0"/>
              <a:t> </a:t>
            </a:r>
            <a:r>
              <a:rPr lang="en-US" altLang="ko-KR" i="1" dirty="0" smtClean="0"/>
              <a:t>u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가 </a:t>
            </a:r>
            <a:r>
              <a:rPr lang="ko-KR" altLang="en-US" dirty="0"/>
              <a:t>같은 집합의 원소라면 반드시 사이클이 생성되고 </a:t>
            </a:r>
            <a:r>
              <a:rPr lang="en-US" altLang="ko-KR" i="1" dirty="0" smtClean="0"/>
              <a:t>u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가 다른 </a:t>
            </a:r>
            <a:r>
              <a:rPr lang="ko-KR" altLang="en-US" dirty="0"/>
              <a:t>집합의 원소라면 사이클이 만들어지지 </a:t>
            </a:r>
            <a:r>
              <a:rPr lang="ko-KR" altLang="en-US" dirty="0" smtClean="0"/>
              <a:t>않음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" y="4800601"/>
            <a:ext cx="932581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31F20"/>
                </a:solidFill>
                <a:latin typeface="+mj-ea"/>
                <a:cs typeface="바탕"/>
              </a:rPr>
              <a:t>크러스컬의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최소 신장 트리 알고리즘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(3/6)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098141"/>
            <a:ext cx="8477250" cy="49815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6450" y="6200599"/>
            <a:ext cx="731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init_set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최초에 </a:t>
            </a:r>
            <a:r>
              <a:rPr lang="ko-KR" altLang="en-US" sz="2000" dirty="0"/>
              <a:t>정점 하나만을 원소로 하는 집합을 </a:t>
            </a:r>
            <a:r>
              <a:rPr lang="ko-KR" altLang="en-US" sz="2000" dirty="0" smtClean="0"/>
              <a:t>만드는 연산</a:t>
            </a:r>
            <a:endParaRPr lang="en-US" altLang="ko-KR" sz="2000" dirty="0" smtClean="0"/>
          </a:p>
          <a:p>
            <a:r>
              <a:rPr lang="ko-KR" altLang="en-US" sz="2000" dirty="0" smtClean="0"/>
              <a:t>find_set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</a:t>
            </a:r>
            <a:r>
              <a:rPr lang="ko-KR" altLang="en-US" sz="2000" dirty="0"/>
              <a:t>정점이 어느 집합의 원소인지를 알아내는 </a:t>
            </a:r>
            <a:r>
              <a:rPr lang="ko-KR" altLang="en-US" sz="2000" dirty="0" smtClean="0"/>
              <a:t>연산</a:t>
            </a:r>
            <a:endParaRPr lang="en-US" altLang="ko-KR" sz="2000" dirty="0" smtClean="0"/>
          </a:p>
          <a:p>
            <a:r>
              <a:rPr lang="ko-KR" altLang="en-US" sz="2000" dirty="0" smtClean="0"/>
              <a:t>union_set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</a:t>
            </a:r>
            <a:r>
              <a:rPr lang="ko-KR" altLang="en-US" sz="2000" dirty="0"/>
              <a:t>집합을 하나로 합치는 </a:t>
            </a:r>
            <a:r>
              <a:rPr lang="ko-KR" altLang="en-US" sz="2000" dirty="0" smtClean="0"/>
              <a:t>연산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110674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알고리즘">
      <a:majorFont>
        <a:latin typeface="Arial"/>
        <a:ea typeface="한컴 윤고딕 240"/>
        <a:cs typeface=""/>
      </a:majorFont>
      <a:minorFont>
        <a:latin typeface="Bodoni MT"/>
        <a:ea typeface="한컴 윤고딕 230"/>
        <a:cs typeface="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>
    <a:txDef>
      <a:spPr bwMode="gray"/>
      <a:bodyPr vert="horz" lIns="91440" tIns="45720" rIns="91440" bIns="45720" rtlCol="0">
        <a:noAutofit/>
      </a:bodyPr>
      <a:lstStyle>
        <a:defPPr marL="467446" marR="16830" algn="just">
          <a:lnSpc>
            <a:spcPct val="143200"/>
          </a:lnSpc>
          <a:spcBef>
            <a:spcPts val="575"/>
          </a:spcBef>
          <a:defRPr sz="1800" dirty="0" err="1" smtClean="0">
            <a:solidFill>
              <a:srgbClr val="231F20"/>
            </a:solidFill>
            <a:cs typeface="함초롬바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7188</TotalTime>
  <Words>1670</Words>
  <Application>Microsoft Office PowerPoint</Application>
  <PresentationFormat>사용자 지정</PresentationFormat>
  <Paragraphs>228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맑은 고딕</vt:lpstr>
      <vt:lpstr>바탕</vt:lpstr>
      <vt:lpstr>한컴 윤고딕 230</vt:lpstr>
      <vt:lpstr>한컴 윤고딕 240</vt:lpstr>
      <vt:lpstr>함초롬바탕</vt:lpstr>
      <vt:lpstr>Arial</vt:lpstr>
      <vt:lpstr>Bodoni MT</vt:lpstr>
      <vt:lpstr>Symbol</vt:lpstr>
      <vt:lpstr>Times New Roman</vt:lpstr>
      <vt:lpstr>Wingdings</vt:lpstr>
      <vt:lpstr>Wingdings 2</vt:lpstr>
      <vt:lpstr>New_Education03</vt:lpstr>
      <vt:lpstr>데이터 구조</vt:lpstr>
      <vt:lpstr>목차</vt:lpstr>
      <vt:lpstr>표현: 비용 인접 행렬</vt:lpstr>
      <vt:lpstr>표현: 비용 인접 리스트</vt:lpstr>
      <vt:lpstr>최소 신장 트리(1/2)</vt:lpstr>
      <vt:lpstr>최소 신장 트리(2/2)</vt:lpstr>
      <vt:lpstr>크러스컬의 최소 신장 트리 알고리즘(1/6)</vt:lpstr>
      <vt:lpstr>크러스컬의 최소 신장 트리 알고리즘(2/6)</vt:lpstr>
      <vt:lpstr>크러스컬의 최소 신장 트리 알고리즘(3/6)</vt:lpstr>
      <vt:lpstr>크러스컬의 최소 신장 트리 알고리즘(4/6)</vt:lpstr>
      <vt:lpstr>크러스컬의 최소 신장 트리 알고리즘(5/6)</vt:lpstr>
      <vt:lpstr>크러스컬의 최소 신장 트리 알고리즘(6/6)</vt:lpstr>
      <vt:lpstr>프림의 최소 신장 트리 알고리즘(1/8)</vt:lpstr>
      <vt:lpstr>프림의 최소 신장 트리 알고리즘(2/8)</vt:lpstr>
      <vt:lpstr>프림의 최소 신장 트리 알고리즘(3/8)</vt:lpstr>
      <vt:lpstr>프림의 최소 신장 트리 알고리즘(4/8)</vt:lpstr>
      <vt:lpstr>프림의 최소 신장 트리 알고리즘(5/8)</vt:lpstr>
      <vt:lpstr>프림의 최소 신장 트리 알고리즘(6/8)</vt:lpstr>
      <vt:lpstr>프림의 최소 신장 트리 알고리즘(7/8)</vt:lpstr>
      <vt:lpstr>프림의 최소 신장 트리 알고리즘(8/8)</vt:lpstr>
      <vt:lpstr>최단 경로</vt:lpstr>
      <vt:lpstr>단일 시작점 최단 경로: 다익스트라 알고리즘(1/5)</vt:lpstr>
      <vt:lpstr>단일 시작점 최단 경로: 다익스트라 알고리즘(2/5)</vt:lpstr>
      <vt:lpstr>단일 시작점 최단 경로: 다익스트라 알고리즘(3/5)</vt:lpstr>
      <vt:lpstr>단일 시작점 최단 경로: 다익스트라 알고리즘(4/5)</vt:lpstr>
      <vt:lpstr>단일 시작점 최단 경로: 다익스트라 알고리즘(5/5)</vt:lpstr>
      <vt:lpstr>모든 쌍 최단 경로: 플로이드-워셜 알고리즘(1/8)</vt:lpstr>
      <vt:lpstr>모든 쌍 최단 경로: 플로이드-워셜 알고리즘(2/8)</vt:lpstr>
      <vt:lpstr>모든 쌍 최단 경로: 플로이드-워셜 알고리즘(3/8)</vt:lpstr>
      <vt:lpstr>모든 쌍 최단 경로: 플로이드-워셜 알고리즘(4/8)</vt:lpstr>
      <vt:lpstr>모든 쌍 최단 경로: 플로이드-워셜 알고리즘(5/8)</vt:lpstr>
      <vt:lpstr>모든 쌍 최단 경로: 플로이드-워셜 알고리즘(6/8)</vt:lpstr>
      <vt:lpstr>모든 쌍 최단 경로: 플로이드-워셜 알고리즘(7/8)</vt:lpstr>
      <vt:lpstr>모든 쌍 최단 경로: 플로이드-워셜 알고리즘(8/8)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Macdang</dc:creator>
  <cp:lastModifiedBy>이형원</cp:lastModifiedBy>
  <cp:revision>399</cp:revision>
  <dcterms:created xsi:type="dcterms:W3CDTF">2015-01-27T22:04:10Z</dcterms:created>
  <dcterms:modified xsi:type="dcterms:W3CDTF">2020-06-04T09:10:46Z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2015-01-14T00:00:00Z</vt:filetime>
  </property>
  <property fmtid="{D5CDD505-2E9C-101B-9397-08002B2CF9AE}" pid="3" name="LastSaved">
    <vt:filetime>2015-01-27T00:00:00Z</vt:filetime>
  </property>
</Properties>
</file>